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4"/>
  </p:sldMasterIdLst>
  <p:notesMasterIdLst>
    <p:notesMasterId r:id="rId28"/>
  </p:notesMasterIdLst>
  <p:sldIdLst>
    <p:sldId id="257" r:id="rId5"/>
    <p:sldId id="280" r:id="rId6"/>
    <p:sldId id="265" r:id="rId7"/>
    <p:sldId id="263" r:id="rId8"/>
    <p:sldId id="279" r:id="rId9"/>
    <p:sldId id="266" r:id="rId10"/>
    <p:sldId id="267" r:id="rId11"/>
    <p:sldId id="268" r:id="rId12"/>
    <p:sldId id="272" r:id="rId13"/>
    <p:sldId id="269" r:id="rId14"/>
    <p:sldId id="270" r:id="rId15"/>
    <p:sldId id="271" r:id="rId16"/>
    <p:sldId id="277" r:id="rId17"/>
    <p:sldId id="262" r:id="rId18"/>
    <p:sldId id="258" r:id="rId19"/>
    <p:sldId id="281" r:id="rId20"/>
    <p:sldId id="259" r:id="rId21"/>
    <p:sldId id="282" r:id="rId22"/>
    <p:sldId id="260" r:id="rId23"/>
    <p:sldId id="261" r:id="rId24"/>
    <p:sldId id="274" r:id="rId25"/>
    <p:sldId id="275" r:id="rId26"/>
    <p:sldId id="278"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7E9"/>
    <a:srgbClr val="041E42"/>
    <a:srgbClr val="A89968"/>
    <a:srgbClr val="004C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40BE17-204F-495C-AA0F-B7F468EAB552}" v="3411" dt="2025-08-18T17:44:49.3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22"/>
    <p:restoredTop sz="77143"/>
  </p:normalViewPr>
  <p:slideViewPr>
    <p:cSldViewPr snapToGrid="0" snapToObjects="1">
      <p:cViewPr varScale="1">
        <p:scale>
          <a:sx n="85" d="100"/>
          <a:sy n="85" d="100"/>
        </p:scale>
        <p:origin x="2166"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453A3F-ED18-4D4A-B614-32D88660A541}" type="datetimeFigureOut">
              <a:rPr lang="en-US" smtClean="0"/>
              <a:t>8/21/2025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CC9217-751C-F24C-995C-0EB379021F27}" type="slidenum">
              <a:rPr lang="en-US" smtClean="0"/>
              <a:t>‹#›</a:t>
            </a:fld>
            <a:endParaRPr lang="en-US"/>
          </a:p>
        </p:txBody>
      </p:sp>
    </p:spTree>
    <p:extLst>
      <p:ext uri="{BB962C8B-B14F-4D97-AF65-F5344CB8AC3E}">
        <p14:creationId xmlns:p14="http://schemas.microsoft.com/office/powerpoint/2010/main" val="3398436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mailto:DDShelp@uakron.edu"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Managing Difficult Students and Student Challenges as a GTA: </a:t>
            </a:r>
          </a:p>
          <a:p>
            <a:endParaRPr lang="en-US" dirty="0"/>
          </a:p>
          <a:p>
            <a:r>
              <a:rPr lang="en-US" dirty="0"/>
              <a:t>Now that you are a GTA here at UA, you will likely find yourself working closely with undergraduate students on campus. We have a wonderful, diverse student body here at Akron and students are often looking to their instructors and teaching assistants for guidance, support, and membership during their time here Akron. Unfortunately, sometimes students will have a difficulty in their courses, a disagreement with their instructor or TA, or personal and academic problems that get in the way of them being successful in their courses. This short video will provide some case studies that you can use to think about and consider how to respond appropriately when faced with a student issue as a GTA. </a:t>
            </a:r>
          </a:p>
        </p:txBody>
      </p:sp>
      <p:sp>
        <p:nvSpPr>
          <p:cNvPr id="4" name="Slide Number Placeholder 3"/>
          <p:cNvSpPr>
            <a:spLocks noGrp="1"/>
          </p:cNvSpPr>
          <p:nvPr>
            <p:ph type="sldNum" sz="quarter" idx="5"/>
          </p:nvPr>
        </p:nvSpPr>
        <p:spPr/>
        <p:txBody>
          <a:bodyPr/>
          <a:lstStyle/>
          <a:p>
            <a:fld id="{FBCC9217-751C-F24C-995C-0EB379021F27}" type="slidenum">
              <a:rPr lang="en-US" smtClean="0"/>
              <a:t>1</a:t>
            </a:fld>
            <a:endParaRPr lang="en-US"/>
          </a:p>
        </p:txBody>
      </p:sp>
    </p:spTree>
    <p:extLst>
      <p:ext uri="{BB962C8B-B14F-4D97-AF65-F5344CB8AC3E}">
        <p14:creationId xmlns:p14="http://schemas.microsoft.com/office/powerpoint/2010/main" val="5174403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Jenny: inclusive teaching is simply a pedagogical approach that “Involves deliberately cultivating a learning environment where all students are treated equitably, have equal access to learning, and feel valued and supported in their learning. Such teaching attends to social identities and seeks to change the ways systemic inequities shape dynamics in teaching-learning spaces, affect individuals’ experiences of those spaces, and influence course and curriculum design” (Overview of Inclusive Teaching, 2018).” Dartmouth Center for the Advancement of Learning:  https://dcal.dartmouth.edu/resources/teaching-methods/inclusive-teaching</a:t>
            </a:r>
          </a:p>
        </p:txBody>
      </p:sp>
      <p:sp>
        <p:nvSpPr>
          <p:cNvPr id="4" name="Slide Number Placeholder 3"/>
          <p:cNvSpPr>
            <a:spLocks noGrp="1"/>
          </p:cNvSpPr>
          <p:nvPr>
            <p:ph type="sldNum" sz="quarter" idx="5"/>
          </p:nvPr>
        </p:nvSpPr>
        <p:spPr/>
        <p:txBody>
          <a:bodyPr/>
          <a:lstStyle/>
          <a:p>
            <a:fld id="{FBCC9217-751C-F24C-995C-0EB379021F27}" type="slidenum">
              <a:rPr lang="en-US" smtClean="0"/>
              <a:t>10</a:t>
            </a:fld>
            <a:endParaRPr lang="en-US"/>
          </a:p>
        </p:txBody>
      </p:sp>
    </p:spTree>
    <p:extLst>
      <p:ext uri="{BB962C8B-B14F-4D97-AF65-F5344CB8AC3E}">
        <p14:creationId xmlns:p14="http://schemas.microsoft.com/office/powerpoint/2010/main" val="3949743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Elena</a:t>
            </a:r>
          </a:p>
          <a:p>
            <a:pPr marL="228600" indent="-228600">
              <a:buAutoNum type="arabicPeriod"/>
            </a:pPr>
            <a:r>
              <a:rPr lang="en-US">
                <a:ea typeface="Calibri"/>
                <a:cs typeface="Calibri"/>
              </a:rPr>
              <a:t>Student active participation is critical to learning; passive learning is quickly forgotten and does not help students understand the practical applications of what you teach or of what they read. So, strive to engage students in active learning.</a:t>
            </a:r>
          </a:p>
          <a:p>
            <a:pPr marL="228600" indent="-228600">
              <a:buAutoNum type="arabicPeriod"/>
            </a:pPr>
            <a:r>
              <a:rPr lang="en-US">
                <a:ea typeface="Calibri"/>
                <a:cs typeface="Calibri"/>
              </a:rPr>
              <a:t>You can set the tone for active learning in day 1 or the first time you meet with students depending on your role in the course.</a:t>
            </a:r>
          </a:p>
          <a:p>
            <a:pPr marL="228600" indent="-228600">
              <a:buAutoNum type="arabicPeriod"/>
            </a:pPr>
            <a:r>
              <a:rPr lang="en-US">
                <a:ea typeface="Calibri"/>
                <a:cs typeface="Calibri"/>
              </a:rPr>
              <a:t>Some active learning strategies are: small group discussions, games, polling, or think-pair-share.</a:t>
            </a:r>
          </a:p>
          <a:p>
            <a:pPr marL="228600" indent="-228600">
              <a:buAutoNum type="arabicPeriod"/>
            </a:pPr>
            <a:r>
              <a:rPr lang="en-US">
                <a:ea typeface="Calibri"/>
                <a:cs typeface="Calibri"/>
              </a:rPr>
              <a:t>For example, small group discussions helps students share their understanding of the material, learn from peers, build connections, develop teamwork skills. Small group discussions can also increase student engagement as some students prefer to participate in that smaller setting. </a:t>
            </a:r>
          </a:p>
        </p:txBody>
      </p:sp>
      <p:sp>
        <p:nvSpPr>
          <p:cNvPr id="4" name="Slide Number Placeholder 3"/>
          <p:cNvSpPr>
            <a:spLocks noGrp="1"/>
          </p:cNvSpPr>
          <p:nvPr>
            <p:ph type="sldNum" sz="quarter" idx="5"/>
          </p:nvPr>
        </p:nvSpPr>
        <p:spPr/>
        <p:txBody>
          <a:bodyPr/>
          <a:lstStyle/>
          <a:p>
            <a:fld id="{FBCC9217-751C-F24C-995C-0EB379021F27}" type="slidenum">
              <a:rPr lang="en-US" smtClean="0"/>
              <a:t>11</a:t>
            </a:fld>
            <a:endParaRPr lang="en-US"/>
          </a:p>
        </p:txBody>
      </p:sp>
    </p:spTree>
    <p:extLst>
      <p:ext uri="{BB962C8B-B14F-4D97-AF65-F5344CB8AC3E}">
        <p14:creationId xmlns:p14="http://schemas.microsoft.com/office/powerpoint/2010/main" val="2154173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Jenny:  feedback is often our best chance to provide individualized instruction.  Written feedback also provides insight on strengths and weaknesses in student learning, which gives us the opportunity to correct course as/if necessary.  </a:t>
            </a:r>
          </a:p>
        </p:txBody>
      </p:sp>
      <p:sp>
        <p:nvSpPr>
          <p:cNvPr id="4" name="Slide Number Placeholder 3"/>
          <p:cNvSpPr>
            <a:spLocks noGrp="1"/>
          </p:cNvSpPr>
          <p:nvPr>
            <p:ph type="sldNum" sz="quarter" idx="5"/>
          </p:nvPr>
        </p:nvSpPr>
        <p:spPr/>
        <p:txBody>
          <a:bodyPr/>
          <a:lstStyle/>
          <a:p>
            <a:fld id="{FBCC9217-751C-F24C-995C-0EB379021F27}" type="slidenum">
              <a:rPr lang="en-US" smtClean="0"/>
              <a:t>12</a:t>
            </a:fld>
            <a:endParaRPr lang="en-US"/>
          </a:p>
        </p:txBody>
      </p:sp>
    </p:spTree>
    <p:extLst>
      <p:ext uri="{BB962C8B-B14F-4D97-AF65-F5344CB8AC3E}">
        <p14:creationId xmlns:p14="http://schemas.microsoft.com/office/powerpoint/2010/main" val="865063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Jenny:  Sign up for Chronicle of Higher Education newsletters:  free to UA community (UA net ID) and search for other resources.  Ongoing and evolving issues.  </a:t>
            </a:r>
            <a:r>
              <a:rPr lang="en-US">
                <a:ea typeface="Calibri"/>
                <a:cs typeface="Calibri"/>
              </a:rPr>
              <a:t>TEach</a:t>
            </a:r>
            <a:r>
              <a:rPr lang="en-US" dirty="0">
                <a:ea typeface="Calibri"/>
                <a:cs typeface="Calibri"/>
              </a:rPr>
              <a:t> students the values, benefits, and drawbacks of using AI.  Consult with the course director/coordinator for specific approaches.  </a:t>
            </a:r>
          </a:p>
        </p:txBody>
      </p:sp>
      <p:sp>
        <p:nvSpPr>
          <p:cNvPr id="4" name="Slide Number Placeholder 3"/>
          <p:cNvSpPr>
            <a:spLocks noGrp="1"/>
          </p:cNvSpPr>
          <p:nvPr>
            <p:ph type="sldNum" sz="quarter" idx="5"/>
          </p:nvPr>
        </p:nvSpPr>
        <p:spPr/>
        <p:txBody>
          <a:bodyPr/>
          <a:lstStyle/>
          <a:p>
            <a:fld id="{FBCC9217-751C-F24C-995C-0EB379021F27}" type="slidenum">
              <a:rPr lang="en-US" smtClean="0"/>
              <a:t>13</a:t>
            </a:fld>
            <a:endParaRPr lang="en-US"/>
          </a:p>
        </p:txBody>
      </p:sp>
    </p:spTree>
    <p:extLst>
      <p:ext uri="{BB962C8B-B14F-4D97-AF65-F5344CB8AC3E}">
        <p14:creationId xmlns:p14="http://schemas.microsoft.com/office/powerpoint/2010/main" val="9291098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Elena</a:t>
            </a:r>
          </a:p>
          <a:p>
            <a:r>
              <a:rPr lang="en-US">
                <a:ea typeface="Calibri"/>
                <a:cs typeface="Calibri"/>
              </a:rPr>
              <a:t>As an instructor, you will probably have to manage some difficult students and student challenges. So, let's turn to some case studies and see how you could manage these situations.</a:t>
            </a:r>
          </a:p>
        </p:txBody>
      </p:sp>
      <p:sp>
        <p:nvSpPr>
          <p:cNvPr id="4" name="Slide Number Placeholder 3"/>
          <p:cNvSpPr>
            <a:spLocks noGrp="1"/>
          </p:cNvSpPr>
          <p:nvPr>
            <p:ph type="sldNum" sz="quarter" idx="5"/>
          </p:nvPr>
        </p:nvSpPr>
        <p:spPr/>
        <p:txBody>
          <a:bodyPr/>
          <a:lstStyle/>
          <a:p>
            <a:fld id="{FBCC9217-751C-F24C-995C-0EB379021F27}" type="slidenum">
              <a:rPr lang="en-US" smtClean="0"/>
              <a:t>14</a:t>
            </a:fld>
            <a:endParaRPr lang="en-US"/>
          </a:p>
        </p:txBody>
      </p:sp>
    </p:spTree>
    <p:extLst>
      <p:ext uri="{BB962C8B-B14F-4D97-AF65-F5344CB8AC3E}">
        <p14:creationId xmlns:p14="http://schemas.microsoft.com/office/powerpoint/2010/main" val="13951221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Elena</a:t>
            </a:r>
          </a:p>
          <a:p>
            <a:r>
              <a:rPr lang="en-US" dirty="0"/>
              <a:t>Let’s start with the first case study – </a:t>
            </a:r>
            <a:r>
              <a:rPr lang="en-US"/>
              <a:t>Melissa's case..</a:t>
            </a:r>
            <a:endParaRPr lang="en-US">
              <a:ea typeface="Calibri"/>
              <a:cs typeface="Calibri"/>
            </a:endParaRPr>
          </a:p>
          <a:p>
            <a:r>
              <a:rPr lang="en-US"/>
              <a:t>First, think about your reaction? What would you like to do and how would you like to act in this situation? Let's take one minute for you to think individually, then turn to your neighbor and share your thoughts.</a:t>
            </a:r>
            <a:endParaRPr lang="en-US">
              <a:ea typeface="Calibri"/>
              <a:cs typeface="Calibri"/>
            </a:endParaRPr>
          </a:p>
          <a:p>
            <a:r>
              <a:rPr lang="en-US" dirty="0"/>
              <a:t>As a GTA, you may be wondering, “What should I do?” </a:t>
            </a:r>
            <a:endParaRPr lang="en-US">
              <a:ea typeface="Calibri"/>
              <a:cs typeface="Calibri"/>
            </a:endParaRPr>
          </a:p>
          <a:p>
            <a:endParaRPr lang="en-US" dirty="0"/>
          </a:p>
          <a:p>
            <a:r>
              <a:rPr lang="en-US" dirty="0"/>
              <a:t>Here are some tips you can use to help Melissa. First, acknowledge Melissa’s concerns, especially that many students struggle to stay motivated throughout the semester. Do not accuse her of slacking off, but instead try to understand what underlying issues may be contributing to these challenges. For example, maybe she is working a lot of hours to pay for school or maybe she is dealing with depression. Next, consider referring her to </a:t>
            </a:r>
            <a:r>
              <a:rPr lang="en-US" dirty="0" err="1"/>
              <a:t>ZipAssist</a:t>
            </a:r>
            <a:r>
              <a:rPr lang="en-US" dirty="0"/>
              <a:t> using the </a:t>
            </a:r>
            <a:r>
              <a:rPr lang="en-US" dirty="0" err="1"/>
              <a:t>ZipAssist</a:t>
            </a:r>
            <a:r>
              <a:rPr lang="en-US" dirty="0"/>
              <a:t> website. They may be able to reach out and see about connecting Melissa to on-campus resources, such as tutoring, counseling services, or an academic advisor who can work directly with Melissa to help her in her studies. Finally, let Melissa know that you are there for her as her TA. See if setting up a study schedule or weekly coaching meetings via Teams is something she would be interested in to help her get back on track in the class. </a:t>
            </a:r>
            <a:endParaRPr lang="en-US">
              <a:ea typeface="Calibri"/>
              <a:cs typeface="Calibri"/>
            </a:endParaRPr>
          </a:p>
        </p:txBody>
      </p:sp>
      <p:sp>
        <p:nvSpPr>
          <p:cNvPr id="4" name="Slide Number Placeholder 3"/>
          <p:cNvSpPr>
            <a:spLocks noGrp="1"/>
          </p:cNvSpPr>
          <p:nvPr>
            <p:ph type="sldNum" sz="quarter" idx="5"/>
          </p:nvPr>
        </p:nvSpPr>
        <p:spPr/>
        <p:txBody>
          <a:bodyPr/>
          <a:lstStyle/>
          <a:p>
            <a:fld id="{FBCC9217-751C-F24C-995C-0EB379021F27}" type="slidenum">
              <a:rPr lang="en-US" smtClean="0"/>
              <a:t>15</a:t>
            </a:fld>
            <a:endParaRPr lang="en-US"/>
          </a:p>
        </p:txBody>
      </p:sp>
    </p:spTree>
    <p:extLst>
      <p:ext uri="{BB962C8B-B14F-4D97-AF65-F5344CB8AC3E}">
        <p14:creationId xmlns:p14="http://schemas.microsoft.com/office/powerpoint/2010/main" val="22480746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are some tips you can use to help Melissa. First, acknowledge Melissa’s concerns, especially that many students struggle to stay motivated throughout the semester. Do not accuse her of slacking off, but instead try to understand what underlying issues may be contributing to these challenges. For example, maybe she is working a lot of hours to pay for school or maybe she is dealing with depression. Next, consider referring her to </a:t>
            </a:r>
            <a:r>
              <a:rPr lang="en-US" err="1"/>
              <a:t>ZipAssist</a:t>
            </a:r>
            <a:r>
              <a:rPr lang="en-US"/>
              <a:t> using the </a:t>
            </a:r>
            <a:r>
              <a:rPr lang="en-US" err="1"/>
              <a:t>ZipAssist</a:t>
            </a:r>
            <a:r>
              <a:rPr lang="en-US"/>
              <a:t> website. They may be able to reach out and see about connecting Melissa to on-campus resources, such as tutoring, counseling services, or an academic advisor who can work directly with Melissa to help her in her studies. Finally, let Melissa know that you are there for her as her TA. See if setting up a study schedule or weekly coaching meetings via Teams is something she would be interested in to help her get back on track in the class. </a:t>
            </a:r>
          </a:p>
        </p:txBody>
      </p:sp>
      <p:sp>
        <p:nvSpPr>
          <p:cNvPr id="4" name="Slide Number Placeholder 3"/>
          <p:cNvSpPr>
            <a:spLocks noGrp="1"/>
          </p:cNvSpPr>
          <p:nvPr>
            <p:ph type="sldNum" sz="quarter" idx="5"/>
          </p:nvPr>
        </p:nvSpPr>
        <p:spPr/>
        <p:txBody>
          <a:bodyPr/>
          <a:lstStyle/>
          <a:p>
            <a:fld id="{FBCC9217-751C-F24C-995C-0EB379021F27}" type="slidenum">
              <a:rPr lang="en-US" smtClean="0"/>
              <a:t>16</a:t>
            </a:fld>
            <a:endParaRPr lang="en-US"/>
          </a:p>
        </p:txBody>
      </p:sp>
    </p:spTree>
    <p:extLst>
      <p:ext uri="{BB962C8B-B14F-4D97-AF65-F5344CB8AC3E}">
        <p14:creationId xmlns:p14="http://schemas.microsoft.com/office/powerpoint/2010/main" val="41419784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Elena</a:t>
            </a:r>
          </a:p>
          <a:p>
            <a:r>
              <a:rPr lang="en-US" dirty="0"/>
              <a:t>In our second case study, we have TJ enrolled in a lab section that you are serving as the TA for this semester. Students are required to attend every lab session, but TJ has missed several classes. While a couple of the absences were sports-related, he has missed other classes without a documented excuse. When he has submitted his lab report assignments on Brightspace they have not included all of the required information. It is now Week 11 and TJ has a 57.89% in the class and you receive the following email from TJ: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Hi TA Smith: I was looking at my Brightspace grades today and I’m not sure why I have such a low grade. I know I missed a couple of classes, but those were for athletics reasons. I really need to pass this class and I think that you can give me some additional points on my lab reports. -TJ</a:t>
            </a:r>
            <a:endParaRPr lang="en-US" sz="1200">
              <a:ea typeface="Calibri"/>
              <a:cs typeface="Calibri"/>
            </a:endParaRPr>
          </a:p>
          <a:p>
            <a:endParaRPr lang="en-US" dirty="0"/>
          </a:p>
          <a:p>
            <a:r>
              <a:rPr lang="en-US" dirty="0"/>
              <a:t>This situation is unfortunately one that you might encounter. Some ways to handle the situation include, scheduling a face-to-face meeting with the student to discuss the expectations of the course, where he has missed points on previous assignments, and what he can do in the final few weeks to turn his grade around. Be careful to not to respond defensively via email and escalate the conflict. Instead be open and listen to the student’s side of the story. If the student becomes frustrated or becomes verbally aggressive in the exchange, stay calm and provide the student with the contact information for the faculty member who coordinates the course and document the student’s conduct and report it to your supervisor. </a:t>
            </a:r>
          </a:p>
        </p:txBody>
      </p:sp>
      <p:sp>
        <p:nvSpPr>
          <p:cNvPr id="4" name="Slide Number Placeholder 3"/>
          <p:cNvSpPr>
            <a:spLocks noGrp="1"/>
          </p:cNvSpPr>
          <p:nvPr>
            <p:ph type="sldNum" sz="quarter" idx="5"/>
          </p:nvPr>
        </p:nvSpPr>
        <p:spPr/>
        <p:txBody>
          <a:bodyPr/>
          <a:lstStyle/>
          <a:p>
            <a:fld id="{FBCC9217-751C-F24C-995C-0EB379021F27}" type="slidenum">
              <a:rPr lang="en-US" smtClean="0"/>
              <a:t>17</a:t>
            </a:fld>
            <a:endParaRPr lang="en-US"/>
          </a:p>
        </p:txBody>
      </p:sp>
    </p:spTree>
    <p:extLst>
      <p:ext uri="{BB962C8B-B14F-4D97-AF65-F5344CB8AC3E}">
        <p14:creationId xmlns:p14="http://schemas.microsoft.com/office/powerpoint/2010/main" val="14655248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situation is unfortunately one that you might encounter. Some ways to handle the situation include, scheduling a face-to-face meeting with the student to discuss the expectations of the course, where he has missed points on previous assignments, and what he can do in the final few weeks to turn his grade around. Be careful to not to respond defensively via email and escalate the conflict. Instead be open and listen to the student’s side of the story. If the student becomes frustrated or becomes verbally aggressive in the exchange, stay calm and provide the student with the contact information for the faculty member who coordinates the course and document the student’s conduct and report it to your supervisor. </a:t>
            </a:r>
          </a:p>
        </p:txBody>
      </p:sp>
      <p:sp>
        <p:nvSpPr>
          <p:cNvPr id="4" name="Slide Number Placeholder 3"/>
          <p:cNvSpPr>
            <a:spLocks noGrp="1"/>
          </p:cNvSpPr>
          <p:nvPr>
            <p:ph type="sldNum" sz="quarter" idx="5"/>
          </p:nvPr>
        </p:nvSpPr>
        <p:spPr/>
        <p:txBody>
          <a:bodyPr/>
          <a:lstStyle/>
          <a:p>
            <a:fld id="{FBCC9217-751C-F24C-995C-0EB379021F27}" type="slidenum">
              <a:rPr lang="en-US" smtClean="0"/>
              <a:t>18</a:t>
            </a:fld>
            <a:endParaRPr lang="en-US"/>
          </a:p>
        </p:txBody>
      </p:sp>
    </p:spTree>
    <p:extLst>
      <p:ext uri="{BB962C8B-B14F-4D97-AF65-F5344CB8AC3E}">
        <p14:creationId xmlns:p14="http://schemas.microsoft.com/office/powerpoint/2010/main" val="33805795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Jenny</a:t>
            </a:r>
          </a:p>
          <a:p>
            <a:r>
              <a:rPr lang="en-US" dirty="0"/>
              <a:t>In our final case study, we will consider what to do if a student plagiarizes in a course you are the instructor or TA in. In this case Allison submits a paper that includes almost 50% of plagiarized content. You may be struggling with knowing what is the right thing to do in this case since Allison has been a good student in the course up until now. </a:t>
            </a:r>
            <a:endParaRPr lang="en-US" dirty="0">
              <a:ea typeface="Calibri"/>
              <a:cs typeface="Calibri"/>
            </a:endParaRPr>
          </a:p>
          <a:p>
            <a:endParaRPr lang="en-US" dirty="0"/>
          </a:p>
          <a:p>
            <a:r>
              <a:rPr lang="en-US" dirty="0"/>
              <a:t>First, discuss the case with your supervisor so they are aware that you are dealing with a plagiarism case in one of your classes. As a GTA, you will want your supervisor to know about this and see if they want to intervene or if they would like you to work with the student. If you are asked to address the matter with the student you will want to schedule a meeting with Allison to discuss the plagiarism in her paper. Point out how the content was plagiarized, whether it was missing quotation marks because the content was copy-and-pasted from another source or did not attribute paraphrased content to the original source. Further, explain to Allison how plagiarism is against the rules in the University of Akron Student Code of Conduct and can result in failure of an assignment, course, or further actions. Allow Allison the opportunity to explain how she made the mistake and provide her with resources on how to make sure she does not make the mistake again in the future including the Purdue OWL website and the Writing Center on campus. Finally, make a decision about how to handle the student grade. It may make sense to give Allison a zero for this assignment, however, if there were extenuating circumstances, such as maybe she did not realize she plagiarized, you may want to give her a second chance to make up the assignment correctly. With </a:t>
            </a:r>
            <a:r>
              <a:rPr lang="en-US" u="sng" dirty="0"/>
              <a:t>all plagiarism cases </a:t>
            </a:r>
            <a:r>
              <a:rPr lang="en-US" dirty="0"/>
              <a:t>you will need to complete the academic misconduct notification form that you can find on the Academic Misconduct Referral Process webpage which is linked in this Brightspace module. If you cannot resolve the plagiarism issue informally, you may need to refer to the case to Department of Student Conduct and Community Standards for adjudication. </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FBCC9217-751C-F24C-995C-0EB379021F27}" type="slidenum">
              <a:rPr lang="en-US" smtClean="0"/>
              <a:t>19</a:t>
            </a:fld>
            <a:endParaRPr lang="en-US"/>
          </a:p>
        </p:txBody>
      </p:sp>
    </p:spTree>
    <p:extLst>
      <p:ext uri="{BB962C8B-B14F-4D97-AF65-F5344CB8AC3E}">
        <p14:creationId xmlns:p14="http://schemas.microsoft.com/office/powerpoint/2010/main" val="913783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Elena</a:t>
            </a:r>
            <a:endParaRPr lang="en-US" dirty="0"/>
          </a:p>
          <a:p>
            <a:pPr marL="228600" indent="-228600">
              <a:buAutoNum type="arabicPeriod"/>
            </a:pPr>
            <a:r>
              <a:rPr lang="en-US" dirty="0"/>
              <a:t>Introductions are really important to foster a sense of community in our classrooms. It's important to give students the chance to meet their peers and yourself. The strategy we will be using now to have you meet your neighbors works in both small and large courses.</a:t>
            </a:r>
            <a:endParaRPr lang="en-US" dirty="0">
              <a:ea typeface="Calibri"/>
              <a:cs typeface="Calibri"/>
            </a:endParaRPr>
          </a:p>
          <a:p>
            <a:pPr marL="228600" indent="-228600">
              <a:buAutoNum type="arabicPeriod"/>
            </a:pPr>
            <a:r>
              <a:rPr lang="en-US" dirty="0">
                <a:ea typeface="Calibri"/>
                <a:cs typeface="Calibri"/>
              </a:rPr>
              <a:t>I will start by introducing myself: Elena, Dept of Anth/but I will soon be in Sociology, I will teach Field Methods in Cultural Anthropology; I hope to manage well the multiple and new responsibilities I have this fall; I fear that my class will face lots of challenges in regards to the community research element I would like to incorporate;</a:t>
            </a:r>
          </a:p>
          <a:p>
            <a:pPr marL="228600" indent="-228600">
              <a:buAutoNum type="arabicPeriod"/>
            </a:pPr>
            <a:r>
              <a:rPr lang="en-US" dirty="0">
                <a:ea typeface="Calibri"/>
                <a:cs typeface="Calibri"/>
              </a:rPr>
              <a:t>Jenny introduces herself:  Hi, I’m Jenny Hebert.  My home is in the English Department, but I am currently serving a the Director of the Institute for Teaching, Learning, and Assessment.  My fear is that recent legislation will take the joy out of teaching for many faculty; my hope is that ITLA can help them reconnect with that joy and keep doing what they do best. </a:t>
            </a:r>
          </a:p>
          <a:p>
            <a:pPr marL="228600" indent="-228600">
              <a:buAutoNum type="arabicPeriod"/>
            </a:pPr>
            <a:r>
              <a:rPr lang="en-US" dirty="0"/>
              <a:t>So, now I would like to invite you to meet your neighbor in the next minute or so. So, please turn to the person next to you and introduce yourself, your department/school, the classes you will be teaching and one hope and one fear you have for the semester. In case we have an uneven number, please feel free to have small groups of three, or turn to the person in front or the back to introduce yourself.</a:t>
            </a:r>
            <a:endParaRPr lang="en-US" dirty="0">
              <a:ea typeface="Calibri"/>
              <a:cs typeface="Calibri"/>
            </a:endParaRPr>
          </a:p>
          <a:p>
            <a:pPr marL="228600" indent="-228600">
              <a:buAutoNum type="arabicPeriod"/>
            </a:pPr>
            <a:r>
              <a:rPr lang="en-US" dirty="0">
                <a:ea typeface="Calibri"/>
                <a:cs typeface="Calibri"/>
              </a:rPr>
              <a:t>While you introduce yourself, you can also share your contact information and have a teaching buddy for the next few weeks or even the entire semester.</a:t>
            </a:r>
          </a:p>
          <a:p>
            <a:pPr marL="228600" indent="-228600">
              <a:buAutoNum type="arabicPeriod"/>
            </a:pPr>
            <a:r>
              <a:rPr lang="en-US" dirty="0"/>
              <a:t>We will then have a few of you introduce yourselves (call on students from different colleges to get a broad perspectives on their hopes and fears).</a:t>
            </a:r>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BCC9217-751C-F24C-995C-0EB379021F27}" type="slidenum">
              <a:rPr lang="en-US" smtClean="0"/>
              <a:t>2</a:t>
            </a:fld>
            <a:endParaRPr lang="en-US"/>
          </a:p>
        </p:txBody>
      </p:sp>
    </p:spTree>
    <p:extLst>
      <p:ext uri="{BB962C8B-B14F-4D97-AF65-F5344CB8AC3E}">
        <p14:creationId xmlns:p14="http://schemas.microsoft.com/office/powerpoint/2010/main" val="112087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Jenny:  As a GTA it can be especially hard to know where to turn when you encounter student issues or challenging students. Remember to first be understanding and empathetic towards students. Many undergraduate students will make mistakes and will learn valuable lessons from these mistakes. Give them the opportunity to be accountable for these issues and provide them with the resources they need to be successful in the future. Next, do not be afraid to be firm and stick to your policies. If a student questions a policy or believes they are an exception, it is okay to hear them out but know that you need to use the same set of policies for all students in the class to be fair and objective. Finally, when there is a concern or challenge with a student, reach out to your advisor or supervisor or the office of student conduct for support. These senior faculty members and administrators have a lot of experience with challenging students and can step in to help manage the situation if needed. </a:t>
            </a:r>
          </a:p>
        </p:txBody>
      </p:sp>
      <p:sp>
        <p:nvSpPr>
          <p:cNvPr id="4" name="Slide Number Placeholder 3"/>
          <p:cNvSpPr>
            <a:spLocks noGrp="1"/>
          </p:cNvSpPr>
          <p:nvPr>
            <p:ph type="sldNum" sz="quarter" idx="5"/>
          </p:nvPr>
        </p:nvSpPr>
        <p:spPr/>
        <p:txBody>
          <a:bodyPr/>
          <a:lstStyle/>
          <a:p>
            <a:fld id="{FBCC9217-751C-F24C-995C-0EB379021F27}" type="slidenum">
              <a:rPr lang="en-US" smtClean="0"/>
              <a:t>20</a:t>
            </a:fld>
            <a:endParaRPr lang="en-US"/>
          </a:p>
        </p:txBody>
      </p:sp>
    </p:spTree>
    <p:extLst>
      <p:ext uri="{BB962C8B-B14F-4D97-AF65-F5344CB8AC3E}">
        <p14:creationId xmlns:p14="http://schemas.microsoft.com/office/powerpoint/2010/main" val="23255789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Elena</a:t>
            </a:r>
          </a:p>
          <a:p>
            <a:pPr marL="228600" indent="-228600">
              <a:buAutoNum type="arabicPeriod"/>
            </a:pPr>
            <a:r>
              <a:rPr lang="en-US">
                <a:ea typeface="Calibri"/>
                <a:cs typeface="Calibri"/>
              </a:rPr>
              <a:t>It's important to cultivate positive relations with your faculty advisors or course directors. These faculty play instrumental roles in your grad school careers and will be the ones who will likely write letters of recommendation for you as you approach the job market stage of grad school. I always had a couple of faculty write about my research in their letters and one that wrote about my teaching.</a:t>
            </a:r>
          </a:p>
          <a:p>
            <a:pPr marL="228600" indent="-228600">
              <a:buAutoNum type="arabicPeriod"/>
            </a:pPr>
            <a:r>
              <a:rPr lang="en-US">
                <a:ea typeface="Calibri"/>
                <a:cs typeface="Calibri"/>
              </a:rPr>
              <a:t>Make sure you understand your advisors' expectations about deadlines, meetings or feedback; and do not be afraid to ask for clarifications; </a:t>
            </a:r>
          </a:p>
          <a:p>
            <a:pPr marL="228600" indent="-228600">
              <a:buAutoNum type="arabicPeriod"/>
            </a:pPr>
            <a:r>
              <a:rPr lang="en-US">
                <a:ea typeface="Calibri"/>
                <a:cs typeface="Calibri"/>
              </a:rPr>
              <a:t>Keep lines of communication open and be proactive in scheduling meetings to discuss your progress or the challenges you are facing.</a:t>
            </a:r>
          </a:p>
          <a:p>
            <a:pPr marL="228600" indent="-228600">
              <a:buAutoNum type="arabicPeriod"/>
            </a:pPr>
            <a:r>
              <a:rPr lang="en-US">
                <a:ea typeface="Calibri"/>
                <a:cs typeface="Calibri"/>
              </a:rPr>
              <a:t>Be reliable and accountable</a:t>
            </a:r>
          </a:p>
          <a:p>
            <a:pPr marL="228600" indent="-228600">
              <a:buAutoNum type="arabicPeriod"/>
            </a:pPr>
            <a:r>
              <a:rPr lang="en-US">
                <a:ea typeface="Calibri"/>
                <a:cs typeface="Calibri"/>
              </a:rPr>
              <a:t>There may be bumps in the road, so if you anticipate or face challenges communicate with your advisor</a:t>
            </a:r>
          </a:p>
        </p:txBody>
      </p:sp>
      <p:sp>
        <p:nvSpPr>
          <p:cNvPr id="4" name="Slide Number Placeholder 3"/>
          <p:cNvSpPr>
            <a:spLocks noGrp="1"/>
          </p:cNvSpPr>
          <p:nvPr>
            <p:ph type="sldNum" sz="quarter" idx="5"/>
          </p:nvPr>
        </p:nvSpPr>
        <p:spPr/>
        <p:txBody>
          <a:bodyPr/>
          <a:lstStyle/>
          <a:p>
            <a:fld id="{FBCC9217-751C-F24C-995C-0EB379021F27}" type="slidenum">
              <a:rPr lang="en-US" smtClean="0"/>
              <a:t>21</a:t>
            </a:fld>
            <a:endParaRPr lang="en-US"/>
          </a:p>
        </p:txBody>
      </p:sp>
    </p:spTree>
    <p:extLst>
      <p:ext uri="{BB962C8B-B14F-4D97-AF65-F5344CB8AC3E}">
        <p14:creationId xmlns:p14="http://schemas.microsoft.com/office/powerpoint/2010/main" val="4924442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Jenny:  What is that?!?  While graduate school is likely </a:t>
            </a:r>
            <a:r>
              <a:rPr lang="en-US" b="1" dirty="0">
                <a:ea typeface="Calibri"/>
                <a:cs typeface="Calibri"/>
              </a:rPr>
              <a:t>not</a:t>
            </a:r>
            <a:r>
              <a:rPr lang="en-US" dirty="0">
                <a:ea typeface="Calibri"/>
                <a:cs typeface="Calibri"/>
              </a:rPr>
              <a:t> going to be the most balanced time in your life, it is important to give yourself permission to take breaks—and seek balance.  Here are just a few suggestions we would offer along those lines.  </a:t>
            </a:r>
          </a:p>
          <a:p>
            <a:endParaRPr lang="en-US" dirty="0">
              <a:ea typeface="Calibri"/>
              <a:cs typeface="Calibri"/>
            </a:endParaRPr>
          </a:p>
          <a:p>
            <a:r>
              <a:rPr lang="en-US" dirty="0">
                <a:ea typeface="Calibri"/>
                <a:cs typeface="Calibri"/>
              </a:rPr>
              <a:t>Be gracious, though, and remember that you are doing your best to juggle many demands—and many important aspects of life.  Accept some imperfection and know that support is available—in many forms!  Don’t be afraid to draw on that support when needed!</a:t>
            </a:r>
          </a:p>
        </p:txBody>
      </p:sp>
      <p:sp>
        <p:nvSpPr>
          <p:cNvPr id="4" name="Slide Number Placeholder 3"/>
          <p:cNvSpPr>
            <a:spLocks noGrp="1"/>
          </p:cNvSpPr>
          <p:nvPr>
            <p:ph type="sldNum" sz="quarter" idx="5"/>
          </p:nvPr>
        </p:nvSpPr>
        <p:spPr/>
        <p:txBody>
          <a:bodyPr/>
          <a:lstStyle/>
          <a:p>
            <a:fld id="{FBCC9217-751C-F24C-995C-0EB379021F27}" type="slidenum">
              <a:rPr lang="en-US" smtClean="0"/>
              <a:t>22</a:t>
            </a:fld>
            <a:endParaRPr lang="en-US"/>
          </a:p>
        </p:txBody>
      </p:sp>
    </p:spTree>
    <p:extLst>
      <p:ext uri="{BB962C8B-B14F-4D97-AF65-F5344CB8AC3E}">
        <p14:creationId xmlns:p14="http://schemas.microsoft.com/office/powerpoint/2010/main" val="37076167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Jenny</a:t>
            </a:r>
          </a:p>
        </p:txBody>
      </p:sp>
      <p:sp>
        <p:nvSpPr>
          <p:cNvPr id="4" name="Slide Number Placeholder 3"/>
          <p:cNvSpPr>
            <a:spLocks noGrp="1"/>
          </p:cNvSpPr>
          <p:nvPr>
            <p:ph type="sldNum" sz="quarter" idx="5"/>
          </p:nvPr>
        </p:nvSpPr>
        <p:spPr/>
        <p:txBody>
          <a:bodyPr/>
          <a:lstStyle/>
          <a:p>
            <a:fld id="{FBCC9217-751C-F24C-995C-0EB379021F27}" type="slidenum">
              <a:rPr lang="en-US" smtClean="0"/>
              <a:t>23</a:t>
            </a:fld>
            <a:endParaRPr lang="en-US"/>
          </a:p>
        </p:txBody>
      </p:sp>
    </p:spTree>
    <p:extLst>
      <p:ext uri="{BB962C8B-B14F-4D97-AF65-F5344CB8AC3E}">
        <p14:creationId xmlns:p14="http://schemas.microsoft.com/office/powerpoint/2010/main" val="402495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Jenny:  these are the topics we plan to touch on today, and we really do mean “touch”, as we have only one hour and lots of ground to cover.  Please know, though, that there are many resources available to you at UA, including Elena and me at the Institute for Teaching, Learning, and Assessment: https://www.uakron.edu/itl/ .  </a:t>
            </a:r>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BCC9217-751C-F24C-995C-0EB379021F27}" type="slidenum">
              <a:rPr lang="en-US" smtClean="0"/>
              <a:t>3</a:t>
            </a:fld>
            <a:endParaRPr lang="en-US"/>
          </a:p>
        </p:txBody>
      </p:sp>
    </p:spTree>
    <p:extLst>
      <p:ext uri="{BB962C8B-B14F-4D97-AF65-F5344CB8AC3E}">
        <p14:creationId xmlns:p14="http://schemas.microsoft.com/office/powerpoint/2010/main" val="3501174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Jenny:  to access some of the resources available to you, go to www.uakron.edu/itl/:  the site for the Institute for Teaching, Learning, and Assessment (formerly the Institute for Teaching and Learning).  To find out what workshops or other events are being offered, click on “See What’s on the Schedule,” which will take you to a list of current offerings, including links for registration.  </a:t>
            </a:r>
          </a:p>
        </p:txBody>
      </p:sp>
      <p:sp>
        <p:nvSpPr>
          <p:cNvPr id="4" name="Slide Number Placeholder 3"/>
          <p:cNvSpPr>
            <a:spLocks noGrp="1"/>
          </p:cNvSpPr>
          <p:nvPr>
            <p:ph type="sldNum" sz="quarter" idx="5"/>
          </p:nvPr>
        </p:nvSpPr>
        <p:spPr/>
        <p:txBody>
          <a:bodyPr/>
          <a:lstStyle/>
          <a:p>
            <a:fld id="{FBCC9217-751C-F24C-995C-0EB379021F27}" type="slidenum">
              <a:rPr lang="en-US" smtClean="0"/>
              <a:t>4</a:t>
            </a:fld>
            <a:endParaRPr lang="en-US"/>
          </a:p>
        </p:txBody>
      </p:sp>
    </p:spTree>
    <p:extLst>
      <p:ext uri="{BB962C8B-B14F-4D97-AF65-F5344CB8AC3E}">
        <p14:creationId xmlns:p14="http://schemas.microsoft.com/office/powerpoint/2010/main" val="420438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Jenny:  If SB1 is weighing on you as you plan for the semester ahead, please try to attend this workshop, which is included among the current offerings for ITLA.  </a:t>
            </a:r>
            <a:endParaRPr lang="en-US" dirty="0"/>
          </a:p>
        </p:txBody>
      </p:sp>
      <p:sp>
        <p:nvSpPr>
          <p:cNvPr id="4" name="Slide Number Placeholder 3"/>
          <p:cNvSpPr>
            <a:spLocks noGrp="1"/>
          </p:cNvSpPr>
          <p:nvPr>
            <p:ph type="sldNum" sz="quarter" idx="5"/>
          </p:nvPr>
        </p:nvSpPr>
        <p:spPr/>
        <p:txBody>
          <a:bodyPr/>
          <a:lstStyle/>
          <a:p>
            <a:fld id="{FBCC9217-751C-F24C-995C-0EB379021F27}" type="slidenum">
              <a:rPr lang="en-US" smtClean="0"/>
              <a:t>5</a:t>
            </a:fld>
            <a:endParaRPr lang="en-US"/>
          </a:p>
        </p:txBody>
      </p:sp>
    </p:spTree>
    <p:extLst>
      <p:ext uri="{BB962C8B-B14F-4D97-AF65-F5344CB8AC3E}">
        <p14:creationId xmlns:p14="http://schemas.microsoft.com/office/powerpoint/2010/main" val="1281770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Elena: How many of you are teaching fully online classes? </a:t>
            </a:r>
            <a:endParaRPr lang="en-US"/>
          </a:p>
          <a:p>
            <a:endParaRPr lang="en-US">
              <a:ea typeface="Calibri"/>
              <a:cs typeface="Calibri"/>
            </a:endParaRPr>
          </a:p>
          <a:p>
            <a:pPr marL="228600" indent="-228600">
              <a:buAutoNum type="arabicPeriod"/>
            </a:pPr>
            <a:r>
              <a:rPr lang="en-US"/>
              <a:t>Online Learning Services (OLS) has several instructional designers and multimedia experts who are here on campus and provide instructors with support for the development of online courses, instructional technologies, professional development, and individual consultations. They are the people who will help you make the most of Brightspace. </a:t>
            </a:r>
            <a:endParaRPr lang="en-US">
              <a:ea typeface="Calibri"/>
              <a:cs typeface="Calibri"/>
            </a:endParaRPr>
          </a:p>
          <a:p>
            <a:pPr marL="228600" indent="-228600">
              <a:buAutoNum type="arabicPeriod"/>
            </a:pPr>
            <a:r>
              <a:rPr lang="en-US"/>
              <a:t>Once you are on their website you can access their schedule and sign up for the workshops you are most interested in. </a:t>
            </a:r>
            <a:endParaRPr lang="en-US">
              <a:ea typeface="Calibri"/>
              <a:cs typeface="Calibri"/>
            </a:endParaRPr>
          </a:p>
          <a:p>
            <a:pPr marL="228600" indent="-228600">
              <a:buAutoNum type="arabicPeriod"/>
            </a:pPr>
            <a:r>
              <a:rPr lang="en-US"/>
              <a:t>If you need personalized help, you can schedule a meeting with one of them.</a:t>
            </a:r>
            <a:endParaRPr lang="en-US">
              <a:ea typeface="Calibri"/>
              <a:cs typeface="Calibri"/>
            </a:endParaRPr>
          </a:p>
          <a:p>
            <a:pPr marL="228600" indent="-228600">
              <a:buAutoNum type="arabicPeriod"/>
            </a:pPr>
            <a:r>
              <a:rPr lang="en-US">
                <a:ea typeface="Calibri"/>
                <a:cs typeface="Calibri"/>
              </a:rPr>
              <a:t>We also recommend that you email them at </a:t>
            </a:r>
            <a:r>
              <a:rPr lang="en-US">
                <a:ea typeface="Calibri"/>
                <a:cs typeface="Calibri"/>
                <a:hlinkClick r:id="rId3"/>
              </a:rPr>
              <a:t>DDShelp@uakron.edu</a:t>
            </a:r>
            <a:r>
              <a:rPr lang="en-US">
                <a:ea typeface="Calibri"/>
                <a:cs typeface="Calibri"/>
              </a:rPr>
              <a:t> to request access to the UA Teaching Community in Brightspace where you can access guides, videos and other relevant teaching materials.</a:t>
            </a:r>
          </a:p>
          <a:p>
            <a:endParaRPr lang="en-US">
              <a:ea typeface="Calibri"/>
              <a:cs typeface="Calibri"/>
            </a:endParaRPr>
          </a:p>
          <a:p>
            <a:endParaRPr lang="en-US">
              <a:ea typeface="Calibri"/>
              <a:cs typeface="Calibri"/>
            </a:endParaRPr>
          </a:p>
          <a:p>
            <a:r>
              <a:rPr lang="en-US">
                <a:ea typeface="Calibri"/>
                <a:cs typeface="Calibri"/>
              </a:rPr>
              <a:t>Quickly give them a sense of the resources OLS offers.</a:t>
            </a:r>
          </a:p>
        </p:txBody>
      </p:sp>
      <p:sp>
        <p:nvSpPr>
          <p:cNvPr id="4" name="Slide Number Placeholder 3"/>
          <p:cNvSpPr>
            <a:spLocks noGrp="1"/>
          </p:cNvSpPr>
          <p:nvPr>
            <p:ph type="sldNum" sz="quarter" idx="5"/>
          </p:nvPr>
        </p:nvSpPr>
        <p:spPr/>
        <p:txBody>
          <a:bodyPr/>
          <a:lstStyle/>
          <a:p>
            <a:fld id="{FBCC9217-751C-F24C-995C-0EB379021F27}" type="slidenum">
              <a:rPr lang="en-US" smtClean="0"/>
              <a:t>6</a:t>
            </a:fld>
            <a:endParaRPr lang="en-US"/>
          </a:p>
        </p:txBody>
      </p:sp>
    </p:spTree>
    <p:extLst>
      <p:ext uri="{BB962C8B-B14F-4D97-AF65-F5344CB8AC3E}">
        <p14:creationId xmlns:p14="http://schemas.microsoft.com/office/powerpoint/2010/main" val="2350330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Jenny:  Brightspace, UA’s Learning Management System (LMS) is a D2L (Desire to Learn)-based product.  Using Brightspace in your courses can make life easier for both you and your students, and I highly recommend you attend some Brightspace trainings—and other types of trainings—currently offered by OLS..  </a:t>
            </a:r>
          </a:p>
        </p:txBody>
      </p:sp>
      <p:sp>
        <p:nvSpPr>
          <p:cNvPr id="4" name="Slide Number Placeholder 3"/>
          <p:cNvSpPr>
            <a:spLocks noGrp="1"/>
          </p:cNvSpPr>
          <p:nvPr>
            <p:ph type="sldNum" sz="quarter" idx="5"/>
          </p:nvPr>
        </p:nvSpPr>
        <p:spPr/>
        <p:txBody>
          <a:bodyPr/>
          <a:lstStyle/>
          <a:p>
            <a:fld id="{FBCC9217-751C-F24C-995C-0EB379021F27}" type="slidenum">
              <a:rPr lang="en-US" smtClean="0"/>
              <a:t>7</a:t>
            </a:fld>
            <a:endParaRPr lang="en-US"/>
          </a:p>
        </p:txBody>
      </p:sp>
    </p:spTree>
    <p:extLst>
      <p:ext uri="{BB962C8B-B14F-4D97-AF65-F5344CB8AC3E}">
        <p14:creationId xmlns:p14="http://schemas.microsoft.com/office/powerpoint/2010/main" val="491069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Simple concepts to keep in mind that will help you along the way</a:t>
            </a:r>
          </a:p>
        </p:txBody>
      </p:sp>
      <p:sp>
        <p:nvSpPr>
          <p:cNvPr id="4" name="Slide Number Placeholder 3"/>
          <p:cNvSpPr>
            <a:spLocks noGrp="1"/>
          </p:cNvSpPr>
          <p:nvPr>
            <p:ph type="sldNum" sz="quarter" idx="5"/>
          </p:nvPr>
        </p:nvSpPr>
        <p:spPr/>
        <p:txBody>
          <a:bodyPr/>
          <a:lstStyle/>
          <a:p>
            <a:fld id="{FBCC9217-751C-F24C-995C-0EB379021F27}" type="slidenum">
              <a:rPr lang="en-US" smtClean="0"/>
              <a:t>8</a:t>
            </a:fld>
            <a:endParaRPr lang="en-US"/>
          </a:p>
        </p:txBody>
      </p:sp>
    </p:spTree>
    <p:extLst>
      <p:ext uri="{BB962C8B-B14F-4D97-AF65-F5344CB8AC3E}">
        <p14:creationId xmlns:p14="http://schemas.microsoft.com/office/powerpoint/2010/main" val="1693698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Elena</a:t>
            </a:r>
            <a:endParaRPr lang="en-US"/>
          </a:p>
          <a:p>
            <a:pPr marL="228600" indent="-228600">
              <a:buAutoNum type="arabicPeriod"/>
            </a:pPr>
            <a:r>
              <a:rPr lang="en-US">
                <a:ea typeface="Calibri"/>
                <a:cs typeface="Calibri"/>
              </a:rPr>
              <a:t>First day of class is key to making yourself accessible in the classroom, but you can even begin that by sending a pre-semester email to welcome students </a:t>
            </a:r>
            <a:r>
              <a:rPr lang="en-US"/>
              <a:t>to your class, share your enthusiasm about the topic or the new semester, share a bit of information about yourself (I tell students where I was born, where I studied, where I conducted research, and what I like to do when I do not work). If you have a copy of the syllabus or required textbooks you can reference that as well.</a:t>
            </a:r>
            <a:endParaRPr lang="en-US">
              <a:ea typeface="Calibri"/>
              <a:cs typeface="Calibri"/>
            </a:endParaRPr>
          </a:p>
          <a:p>
            <a:pPr marL="228600" indent="-228600">
              <a:buAutoNum type="arabicPeriod"/>
            </a:pPr>
            <a:r>
              <a:rPr lang="en-US">
                <a:ea typeface="Calibri"/>
                <a:cs typeface="Calibri"/>
              </a:rPr>
              <a:t>On the first day of class strive to arrive early and greet your students as they enter the classroom, you can have a slide on the projector that welcomes students to your class</a:t>
            </a:r>
          </a:p>
          <a:p>
            <a:pPr marL="228600" indent="-228600">
              <a:buAutoNum type="arabicPeriod"/>
            </a:pPr>
            <a:r>
              <a:rPr lang="en-US">
                <a:ea typeface="Calibri"/>
                <a:cs typeface="Calibri"/>
              </a:rPr>
              <a:t>Engage students in an introduction activity. If you have a very large class you can do the 1 minute meet your neighbor activity </a:t>
            </a:r>
            <a:r>
              <a:rPr lang="en-US" dirty="0">
                <a:ea typeface="Calibri"/>
                <a:cs typeface="Calibri"/>
              </a:rPr>
              <a:t>we </a:t>
            </a:r>
            <a:r>
              <a:rPr lang="en-US">
                <a:ea typeface="Calibri"/>
                <a:cs typeface="Calibri"/>
              </a:rPr>
              <a:t>just did earlier; you </a:t>
            </a:r>
            <a:r>
              <a:rPr lang="en-US" dirty="0">
                <a:ea typeface="Calibri"/>
                <a:cs typeface="Calibri"/>
              </a:rPr>
              <a:t>can </a:t>
            </a:r>
            <a:r>
              <a:rPr lang="en-US">
                <a:ea typeface="Calibri"/>
                <a:cs typeface="Calibri"/>
              </a:rPr>
              <a:t>have them fill out information on a paper you collect: I usually ask students </a:t>
            </a:r>
            <a:r>
              <a:rPr lang="en-US" dirty="0">
                <a:ea typeface="Calibri"/>
                <a:cs typeface="Calibri"/>
              </a:rPr>
              <a:t>to </a:t>
            </a:r>
            <a:r>
              <a:rPr lang="en-US">
                <a:ea typeface="Calibri"/>
                <a:cs typeface="Calibri"/>
              </a:rPr>
              <a:t>write down </a:t>
            </a:r>
            <a:r>
              <a:rPr lang="en-US" dirty="0">
                <a:ea typeface="Calibri"/>
                <a:cs typeface="Calibri"/>
              </a:rPr>
              <a:t>their </a:t>
            </a:r>
            <a:r>
              <a:rPr lang="en-US">
                <a:ea typeface="Calibri"/>
                <a:cs typeface="Calibri"/>
              </a:rPr>
              <a:t>preferred name, hometown, fun fact, something they are passionate about and any info that might help me better support them during the semester.</a:t>
            </a:r>
          </a:p>
          <a:p>
            <a:pPr marL="228600" indent="-228600">
              <a:buAutoNum type="arabicPeriod"/>
            </a:pPr>
            <a:r>
              <a:rPr lang="en-US">
                <a:ea typeface="Calibri"/>
                <a:cs typeface="Calibri"/>
              </a:rPr>
              <a:t>After </a:t>
            </a:r>
            <a:r>
              <a:rPr lang="en-US" dirty="0">
                <a:ea typeface="Calibri"/>
                <a:cs typeface="Calibri"/>
              </a:rPr>
              <a:t>the first day of class</a:t>
            </a:r>
            <a:r>
              <a:rPr lang="en-US">
                <a:ea typeface="Calibri"/>
                <a:cs typeface="Calibri"/>
              </a:rPr>
              <a:t>, stay in touch with students via emails and Brightspace announcements</a:t>
            </a:r>
            <a:r>
              <a:rPr lang="en-US" dirty="0">
                <a:ea typeface="Calibri"/>
                <a:cs typeface="Calibri"/>
              </a:rPr>
              <a:t>. I </a:t>
            </a:r>
            <a:r>
              <a:rPr lang="en-US">
                <a:ea typeface="Calibri"/>
                <a:cs typeface="Calibri"/>
              </a:rPr>
              <a:t>follow up with emails thanking them for their class participation and reminding them of the work they need to complete before the next class.</a:t>
            </a:r>
          </a:p>
          <a:p>
            <a:pPr marL="228600" indent="-228600">
              <a:buAutoNum type="arabicPeriod"/>
            </a:pPr>
            <a:r>
              <a:rPr lang="en-US">
                <a:ea typeface="Calibri"/>
                <a:cs typeface="Calibri"/>
              </a:rPr>
              <a:t>Take a moment to explain what office hours are. Not all students are familiar with this and the fact that </a:t>
            </a:r>
            <a:r>
              <a:rPr lang="en-US" dirty="0">
                <a:ea typeface="Calibri"/>
                <a:cs typeface="Calibri"/>
              </a:rPr>
              <a:t>this </a:t>
            </a:r>
            <a:r>
              <a:rPr lang="en-US">
                <a:ea typeface="Calibri"/>
                <a:cs typeface="Calibri"/>
              </a:rPr>
              <a:t>is </a:t>
            </a:r>
            <a:r>
              <a:rPr lang="en-US" dirty="0">
                <a:ea typeface="Calibri"/>
                <a:cs typeface="Calibri"/>
              </a:rPr>
              <a:t>a </a:t>
            </a:r>
            <a:r>
              <a:rPr lang="en-US">
                <a:ea typeface="Calibri"/>
                <a:cs typeface="Calibri"/>
              </a:rPr>
              <a:t>time that faculty dedicates to meet with students to address any questions or concerns. I renamed my office hours to </a:t>
            </a:r>
            <a:r>
              <a:rPr lang="en-US" dirty="0">
                <a:ea typeface="Calibri"/>
                <a:cs typeface="Calibri"/>
              </a:rPr>
              <a:t>student </a:t>
            </a:r>
            <a:r>
              <a:rPr lang="en-US">
                <a:ea typeface="Calibri"/>
                <a:cs typeface="Calibri"/>
              </a:rPr>
              <a:t>hours to signal that these are hours for students to come </a:t>
            </a:r>
            <a:r>
              <a:rPr lang="en-US" dirty="0">
                <a:ea typeface="Calibri"/>
                <a:cs typeface="Calibri"/>
              </a:rPr>
              <a:t>and </a:t>
            </a:r>
            <a:r>
              <a:rPr lang="en-US">
                <a:ea typeface="Calibri"/>
                <a:cs typeface="Calibri"/>
              </a:rPr>
              <a:t>talk to me. Also, encourage them to come to student hours.</a:t>
            </a:r>
          </a:p>
          <a:p>
            <a:pPr marL="228600" indent="-228600">
              <a:buAutoNum type="arabicPeriod"/>
            </a:pPr>
            <a:r>
              <a:rPr lang="en-US">
                <a:ea typeface="Calibri"/>
                <a:cs typeface="Calibri"/>
              </a:rPr>
              <a:t>One last suggestion here that helped me when I was in grad school, but </a:t>
            </a:r>
            <a:r>
              <a:rPr lang="en-US" dirty="0">
                <a:ea typeface="Calibri"/>
                <a:cs typeface="Calibri"/>
              </a:rPr>
              <a:t>even </a:t>
            </a:r>
            <a:r>
              <a:rPr lang="en-US">
                <a:ea typeface="Calibri"/>
                <a:cs typeface="Calibri"/>
              </a:rPr>
              <a:t>after I became a full time faculty</a:t>
            </a:r>
            <a:r>
              <a:rPr lang="en-US" dirty="0">
                <a:ea typeface="Calibri"/>
                <a:cs typeface="Calibri"/>
              </a:rPr>
              <a:t>. </a:t>
            </a:r>
            <a:r>
              <a:rPr lang="en-US">
                <a:ea typeface="Calibri"/>
                <a:cs typeface="Calibri"/>
              </a:rPr>
              <a:t>If you feel nervous before your first class, visit your classrooms before the first day of class. It will helps </a:t>
            </a:r>
            <a:r>
              <a:rPr lang="en-US" dirty="0">
                <a:ea typeface="Calibri"/>
                <a:cs typeface="Calibri"/>
              </a:rPr>
              <a:t>you calm your nerves, figure out the technology and imagine </a:t>
            </a:r>
            <a:r>
              <a:rPr lang="en-US">
                <a:ea typeface="Calibri"/>
                <a:cs typeface="Calibri"/>
              </a:rPr>
              <a:t>yourself </a:t>
            </a:r>
            <a:r>
              <a:rPr lang="en-US" dirty="0">
                <a:ea typeface="Calibri"/>
                <a:cs typeface="Calibri"/>
              </a:rPr>
              <a:t>as a teacher in that space.  If they don’t </a:t>
            </a:r>
            <a:r>
              <a:rPr lang="en-US">
                <a:ea typeface="Calibri"/>
                <a:cs typeface="Calibri"/>
              </a:rPr>
              <a:t>know </a:t>
            </a:r>
            <a:r>
              <a:rPr lang="en-US" dirty="0">
                <a:ea typeface="Calibri"/>
                <a:cs typeface="Calibri"/>
              </a:rPr>
              <a:t>yet where</a:t>
            </a:r>
            <a:r>
              <a:rPr lang="en-US">
                <a:ea typeface="Calibri"/>
                <a:cs typeface="Calibri"/>
              </a:rPr>
              <a:t> you</a:t>
            </a:r>
            <a:r>
              <a:rPr lang="en-US" dirty="0">
                <a:ea typeface="Calibri"/>
                <a:cs typeface="Calibri"/>
              </a:rPr>
              <a:t> are teaching, </a:t>
            </a:r>
            <a:r>
              <a:rPr lang="en-US">
                <a:ea typeface="Calibri"/>
                <a:cs typeface="Calibri"/>
              </a:rPr>
              <a:t>I </a:t>
            </a:r>
            <a:r>
              <a:rPr lang="en-US" dirty="0">
                <a:ea typeface="Calibri"/>
                <a:cs typeface="Calibri"/>
              </a:rPr>
              <a:t>encourage</a:t>
            </a:r>
            <a:r>
              <a:rPr lang="en-US">
                <a:ea typeface="Calibri"/>
                <a:cs typeface="Calibri"/>
              </a:rPr>
              <a:t> you</a:t>
            </a:r>
            <a:r>
              <a:rPr lang="en-US" dirty="0">
                <a:ea typeface="Calibri"/>
                <a:cs typeface="Calibri"/>
              </a:rPr>
              <a:t> to contact</a:t>
            </a:r>
            <a:r>
              <a:rPr lang="en-US">
                <a:ea typeface="Calibri"/>
                <a:cs typeface="Calibri"/>
              </a:rPr>
              <a:t> your</a:t>
            </a:r>
            <a:r>
              <a:rPr lang="en-US" dirty="0">
                <a:ea typeface="Calibri"/>
                <a:cs typeface="Calibri"/>
              </a:rPr>
              <a:t> department chair or admin asap.  </a:t>
            </a:r>
            <a:endParaRPr lang="en-US">
              <a:ea typeface="Calibri"/>
              <a:cs typeface="Calibri"/>
            </a:endParaRPr>
          </a:p>
        </p:txBody>
      </p:sp>
      <p:sp>
        <p:nvSpPr>
          <p:cNvPr id="4" name="Slide Number Placeholder 3"/>
          <p:cNvSpPr>
            <a:spLocks noGrp="1"/>
          </p:cNvSpPr>
          <p:nvPr>
            <p:ph type="sldNum" sz="quarter" idx="5"/>
          </p:nvPr>
        </p:nvSpPr>
        <p:spPr/>
        <p:txBody>
          <a:bodyPr/>
          <a:lstStyle/>
          <a:p>
            <a:fld id="{FBCC9217-751C-F24C-995C-0EB379021F27}" type="slidenum">
              <a:rPr lang="en-US" smtClean="0"/>
              <a:t>9</a:t>
            </a:fld>
            <a:endParaRPr lang="en-US"/>
          </a:p>
        </p:txBody>
      </p:sp>
    </p:spTree>
    <p:extLst>
      <p:ext uri="{BB962C8B-B14F-4D97-AF65-F5344CB8AC3E}">
        <p14:creationId xmlns:p14="http://schemas.microsoft.com/office/powerpoint/2010/main" val="515485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emf"/><Relationship Id="rId7" Type="http://schemas.openxmlformats.org/officeDocument/2006/relationships/image" Target="../media/image4.sv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16.svg"/><Relationship Id="rId4" Type="http://schemas.openxmlformats.org/officeDocument/2006/relationships/image" Target="../media/image1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solidFill>
          <a:srgbClr val="041E4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D5899FD-F8AE-E443-A2F6-2D3475A27614}"/>
              </a:ext>
            </a:extLst>
          </p:cNvPr>
          <p:cNvPicPr>
            <a:picLocks noChangeAspect="1"/>
          </p:cNvPicPr>
          <p:nvPr userDrawn="1"/>
        </p:nvPicPr>
        <p:blipFill>
          <a:blip r:embed="rId2"/>
          <a:srcRect/>
          <a:stretch/>
        </p:blipFill>
        <p:spPr>
          <a:xfrm>
            <a:off x="0" y="0"/>
            <a:ext cx="9144000" cy="6858000"/>
          </a:xfrm>
          <a:prstGeom prst="rect">
            <a:avLst/>
          </a:prstGeom>
        </p:spPr>
      </p:pic>
      <p:sp>
        <p:nvSpPr>
          <p:cNvPr id="2" name="Title 1">
            <a:extLst>
              <a:ext uri="{FF2B5EF4-FFF2-40B4-BE49-F238E27FC236}">
                <a16:creationId xmlns:a16="http://schemas.microsoft.com/office/drawing/2014/main" id="{AA4A5B1E-F1F1-7841-8234-EC29E0848AF4}"/>
              </a:ext>
            </a:extLst>
          </p:cNvPr>
          <p:cNvSpPr>
            <a:spLocks noGrp="1"/>
          </p:cNvSpPr>
          <p:nvPr>
            <p:ph type="ctrTitle"/>
          </p:nvPr>
        </p:nvSpPr>
        <p:spPr>
          <a:xfrm>
            <a:off x="473308" y="1122363"/>
            <a:ext cx="8197385" cy="2387600"/>
          </a:xfrm>
        </p:spPr>
        <p:txBody>
          <a:bodyPr lIns="0" tIns="0" rIns="0" bIns="0" anchor="b">
            <a:noAutofit/>
          </a:bodyPr>
          <a:lstStyle>
            <a:lvl1pPr algn="l">
              <a:defRPr sz="6000" cap="all" spc="75" baseline="0">
                <a:solidFill>
                  <a:srgbClr val="A89968"/>
                </a:solidFill>
                <a:latin typeface="Impact" panose="020B080603090205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0760DD4-96F0-3049-BDB7-064112849C08}"/>
              </a:ext>
            </a:extLst>
          </p:cNvPr>
          <p:cNvSpPr>
            <a:spLocks noGrp="1"/>
          </p:cNvSpPr>
          <p:nvPr>
            <p:ph type="subTitle" idx="1"/>
          </p:nvPr>
        </p:nvSpPr>
        <p:spPr>
          <a:xfrm>
            <a:off x="473308" y="3602038"/>
            <a:ext cx="8197385" cy="1655762"/>
          </a:xfrm>
          <a:prstGeom prst="rect">
            <a:avLst/>
          </a:prstGeom>
        </p:spPr>
        <p:txBody>
          <a:bodyPr lIns="0" tIns="0" rIns="0" bIns="0">
            <a:noAutofit/>
          </a:bodyPr>
          <a:lstStyle>
            <a:lvl1pPr marL="0" indent="0" algn="l">
              <a:buNone/>
              <a:defRPr sz="2700">
                <a:solidFill>
                  <a:schemeClr val="bg1"/>
                </a:solidFill>
                <a:latin typeface="Georgia" panose="02040502050405020303" pitchFamily="18"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7" name="Graphic 6">
            <a:extLst>
              <a:ext uri="{FF2B5EF4-FFF2-40B4-BE49-F238E27FC236}">
                <a16:creationId xmlns:a16="http://schemas.microsoft.com/office/drawing/2014/main" id="{35C8CD65-8B95-6F49-866F-118D605EBBF0}"/>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7362608" y="5951623"/>
            <a:ext cx="1308085" cy="558794"/>
          </a:xfrm>
          <a:prstGeom prst="rect">
            <a:avLst/>
          </a:prstGeom>
        </p:spPr>
      </p:pic>
      <p:cxnSp>
        <p:nvCxnSpPr>
          <p:cNvPr id="8" name="Straight Connector 7">
            <a:extLst>
              <a:ext uri="{FF2B5EF4-FFF2-40B4-BE49-F238E27FC236}">
                <a16:creationId xmlns:a16="http://schemas.microsoft.com/office/drawing/2014/main" id="{C5E44B96-9B76-D14E-ACF3-7144347FCD7F}"/>
              </a:ext>
            </a:extLst>
          </p:cNvPr>
          <p:cNvCxnSpPr/>
          <p:nvPr userDrawn="1"/>
        </p:nvCxnSpPr>
        <p:spPr>
          <a:xfrm>
            <a:off x="473308" y="5721180"/>
            <a:ext cx="8197385"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Text Placeholder 25">
            <a:extLst>
              <a:ext uri="{FF2B5EF4-FFF2-40B4-BE49-F238E27FC236}">
                <a16:creationId xmlns:a16="http://schemas.microsoft.com/office/drawing/2014/main" id="{A7FF35A2-5C5B-9443-A3D8-4D6A1DF24FE7}"/>
              </a:ext>
            </a:extLst>
          </p:cNvPr>
          <p:cNvSpPr>
            <a:spLocks noGrp="1"/>
          </p:cNvSpPr>
          <p:nvPr>
            <p:ph type="body" sz="quarter" idx="15" hasCustomPrompt="1"/>
          </p:nvPr>
        </p:nvSpPr>
        <p:spPr>
          <a:xfrm>
            <a:off x="473308" y="5951623"/>
            <a:ext cx="2195513" cy="558800"/>
          </a:xfrm>
        </p:spPr>
        <p:txBody>
          <a:bodyPr lIns="0" tIns="0" rIns="0" bIns="0">
            <a:noAutofit/>
          </a:bodyPr>
          <a:lstStyle>
            <a:lvl1pPr marL="0" indent="0">
              <a:lnSpc>
                <a:spcPts val="1200"/>
              </a:lnSpc>
              <a:spcBef>
                <a:spcPts val="0"/>
              </a:spcBef>
              <a:buNone/>
              <a:defRPr sz="1050">
                <a:solidFill>
                  <a:schemeClr val="bg1"/>
                </a:solidFill>
                <a:latin typeface="Arial" panose="020B0604020202020204" pitchFamily="34" charset="0"/>
                <a:cs typeface="Arial" panose="020B0604020202020204" pitchFamily="34" charset="0"/>
              </a:defRPr>
            </a:lvl1pPr>
          </a:lstStyle>
          <a:p>
            <a:pPr lvl="0"/>
            <a:r>
              <a:rPr lang="en-US" dirty="0"/>
              <a:t>Presenter name</a:t>
            </a:r>
            <a:br>
              <a:rPr lang="en-US" dirty="0"/>
            </a:br>
            <a:r>
              <a:rPr lang="en-US" dirty="0"/>
              <a:t>Title, Department</a:t>
            </a:r>
          </a:p>
        </p:txBody>
      </p:sp>
      <p:sp>
        <p:nvSpPr>
          <p:cNvPr id="23" name="TextBox 22">
            <a:extLst>
              <a:ext uri="{FF2B5EF4-FFF2-40B4-BE49-F238E27FC236}">
                <a16:creationId xmlns:a16="http://schemas.microsoft.com/office/drawing/2014/main" id="{E67B252F-CFCB-BE48-886C-D4E113BC4D1C}"/>
              </a:ext>
            </a:extLst>
          </p:cNvPr>
          <p:cNvSpPr txBox="1"/>
          <p:nvPr userDrawn="1"/>
        </p:nvSpPr>
        <p:spPr>
          <a:xfrm>
            <a:off x="4541801" y="5951624"/>
            <a:ext cx="2674509" cy="161583"/>
          </a:xfrm>
          <a:prstGeom prst="rect">
            <a:avLst/>
          </a:prstGeom>
          <a:noFill/>
        </p:spPr>
        <p:txBody>
          <a:bodyPr wrap="square" lIns="0" tIns="0" rIns="0" bIns="0" rtlCol="0">
            <a:noAutofit/>
          </a:bodyPr>
          <a:lstStyle/>
          <a:p>
            <a:pPr algn="r"/>
            <a:fld id="{1976A44C-969B-C046-938C-92CAE64EBF8B}" type="datetime4">
              <a:rPr lang="en-US" sz="1050" smtClean="0">
                <a:solidFill>
                  <a:schemeClr val="bg1"/>
                </a:solidFill>
                <a:latin typeface="Arial" panose="020B0604020202020204" pitchFamily="34" charset="0"/>
                <a:cs typeface="Arial" panose="020B0604020202020204" pitchFamily="34" charset="0"/>
              </a:rPr>
              <a:pPr algn="r"/>
              <a:t>August 21, 2025</a:t>
            </a:fld>
            <a:endParaRPr lang="en-US" sz="105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9020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28866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4157304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10220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1A4A43D-6E1F-F544-9C17-7F03890F09FB}"/>
              </a:ext>
            </a:extLst>
          </p:cNvPr>
          <p:cNvSpPr/>
          <p:nvPr userDrawn="1"/>
        </p:nvSpPr>
        <p:spPr>
          <a:xfrm>
            <a:off x="1" y="0"/>
            <a:ext cx="3756990" cy="6858000"/>
          </a:xfrm>
          <a:prstGeom prst="rect">
            <a:avLst/>
          </a:prstGeom>
          <a:solidFill>
            <a:srgbClr val="FFF7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TextBox 9">
            <a:extLst>
              <a:ext uri="{FF2B5EF4-FFF2-40B4-BE49-F238E27FC236}">
                <a16:creationId xmlns:a16="http://schemas.microsoft.com/office/drawing/2014/main" id="{12F82459-1B0A-ED4D-8E2A-B2F5E8F16413}"/>
              </a:ext>
            </a:extLst>
          </p:cNvPr>
          <p:cNvSpPr txBox="1"/>
          <p:nvPr userDrawn="1"/>
        </p:nvSpPr>
        <p:spPr>
          <a:xfrm>
            <a:off x="490298" y="6455393"/>
            <a:ext cx="1956810" cy="138499"/>
          </a:xfrm>
          <a:prstGeom prst="rect">
            <a:avLst/>
          </a:prstGeom>
          <a:noFill/>
        </p:spPr>
        <p:txBody>
          <a:bodyPr wrap="square" lIns="0" tIns="0" rIns="0" bIns="0" rtlCol="0">
            <a:spAutoFit/>
          </a:bodyPr>
          <a:lstStyle/>
          <a:p>
            <a:fld id="{69C1D678-CE18-BA40-AE41-60E7006BDE26}" type="slidenum">
              <a:rPr lang="en-US" sz="900" smtClean="0">
                <a:solidFill>
                  <a:srgbClr val="041E42"/>
                </a:solidFill>
                <a:latin typeface="Arial" panose="020B0604020202020204" pitchFamily="34" charset="0"/>
                <a:cs typeface="Arial" panose="020B0604020202020204" pitchFamily="34" charset="0"/>
              </a:rPr>
              <a:t>‹#›</a:t>
            </a:fld>
            <a:endParaRPr lang="en-US" sz="900" dirty="0">
              <a:solidFill>
                <a:srgbClr val="041E42"/>
              </a:solidFill>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D23011B8-29CE-4540-9F7B-4E7EC2680332}"/>
              </a:ext>
            </a:extLst>
          </p:cNvPr>
          <p:cNvCxnSpPr>
            <a:cxnSpLocks/>
          </p:cNvCxnSpPr>
          <p:nvPr userDrawn="1"/>
        </p:nvCxnSpPr>
        <p:spPr>
          <a:xfrm>
            <a:off x="490298" y="6357554"/>
            <a:ext cx="7242345" cy="0"/>
          </a:xfrm>
          <a:prstGeom prst="line">
            <a:avLst/>
          </a:prstGeom>
          <a:ln w="12700">
            <a:solidFill>
              <a:srgbClr val="041E4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71669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DA82D67-8B99-4A4E-AD2C-26851899850A}"/>
              </a:ext>
            </a:extLst>
          </p:cNvPr>
          <p:cNvSpPr/>
          <p:nvPr userDrawn="1"/>
        </p:nvSpPr>
        <p:spPr>
          <a:xfrm>
            <a:off x="1" y="0"/>
            <a:ext cx="3756990" cy="6858000"/>
          </a:xfrm>
          <a:prstGeom prst="rect">
            <a:avLst/>
          </a:prstGeom>
          <a:solidFill>
            <a:srgbClr val="FFF7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TextBox 9">
            <a:extLst>
              <a:ext uri="{FF2B5EF4-FFF2-40B4-BE49-F238E27FC236}">
                <a16:creationId xmlns:a16="http://schemas.microsoft.com/office/drawing/2014/main" id="{78CE94EC-592F-F747-96CA-B134450792FF}"/>
              </a:ext>
            </a:extLst>
          </p:cNvPr>
          <p:cNvSpPr txBox="1"/>
          <p:nvPr userDrawn="1"/>
        </p:nvSpPr>
        <p:spPr>
          <a:xfrm>
            <a:off x="490298" y="6455393"/>
            <a:ext cx="1956810" cy="138499"/>
          </a:xfrm>
          <a:prstGeom prst="rect">
            <a:avLst/>
          </a:prstGeom>
          <a:noFill/>
        </p:spPr>
        <p:txBody>
          <a:bodyPr wrap="square" lIns="0" tIns="0" rIns="0" bIns="0" rtlCol="0">
            <a:spAutoFit/>
          </a:bodyPr>
          <a:lstStyle/>
          <a:p>
            <a:fld id="{69C1D678-CE18-BA40-AE41-60E7006BDE26}" type="slidenum">
              <a:rPr lang="en-US" sz="900" smtClean="0">
                <a:solidFill>
                  <a:srgbClr val="041E42"/>
                </a:solidFill>
                <a:latin typeface="Arial" panose="020B0604020202020204" pitchFamily="34" charset="0"/>
                <a:cs typeface="Arial" panose="020B0604020202020204" pitchFamily="34" charset="0"/>
              </a:rPr>
              <a:t>‹#›</a:t>
            </a:fld>
            <a:endParaRPr lang="en-US" sz="900" dirty="0">
              <a:solidFill>
                <a:srgbClr val="041E42"/>
              </a:solidFill>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id="{6B6E49C1-5D36-9E45-8FA4-51BCF677C944}"/>
              </a:ext>
            </a:extLst>
          </p:cNvPr>
          <p:cNvCxnSpPr>
            <a:cxnSpLocks/>
          </p:cNvCxnSpPr>
          <p:nvPr userDrawn="1"/>
        </p:nvCxnSpPr>
        <p:spPr>
          <a:xfrm>
            <a:off x="490298" y="6357554"/>
            <a:ext cx="7242345" cy="0"/>
          </a:xfrm>
          <a:prstGeom prst="line">
            <a:avLst/>
          </a:prstGeom>
          <a:ln w="12700">
            <a:solidFill>
              <a:srgbClr val="041E4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0158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FC75D5A-511F-7E45-B9F0-4EE36EB538EE}"/>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136919"/>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id="{91EB79FE-A84B-D04F-851A-61661A8B5155}"/>
              </a:ext>
            </a:extLst>
          </p:cNvPr>
          <p:cNvSpPr txBox="1"/>
          <p:nvPr userDrawn="1"/>
        </p:nvSpPr>
        <p:spPr>
          <a:xfrm>
            <a:off x="490298" y="6455393"/>
            <a:ext cx="1956810" cy="138499"/>
          </a:xfrm>
          <a:prstGeom prst="rect">
            <a:avLst/>
          </a:prstGeom>
          <a:noFill/>
        </p:spPr>
        <p:txBody>
          <a:bodyPr wrap="square" lIns="0" tIns="0" rIns="0" bIns="0" rtlCol="0">
            <a:spAutoFit/>
          </a:bodyPr>
          <a:lstStyle/>
          <a:p>
            <a:fld id="{69C1D678-CE18-BA40-AE41-60E7006BDE26}" type="slidenum">
              <a:rPr lang="en-US" sz="900" smtClean="0">
                <a:solidFill>
                  <a:srgbClr val="041E42"/>
                </a:solidFill>
                <a:latin typeface="Arial" panose="020B0604020202020204" pitchFamily="34" charset="0"/>
                <a:cs typeface="Arial" panose="020B0604020202020204" pitchFamily="34" charset="0"/>
              </a:rPr>
              <a:t>‹#›</a:t>
            </a:fld>
            <a:endParaRPr lang="en-US" sz="900" dirty="0">
              <a:solidFill>
                <a:srgbClr val="041E42"/>
              </a:solidFill>
              <a:latin typeface="Arial" panose="020B0604020202020204" pitchFamily="34" charset="0"/>
              <a:cs typeface="Arial" panose="020B0604020202020204" pitchFamily="34" charset="0"/>
            </a:endParaRPr>
          </a:p>
        </p:txBody>
      </p:sp>
      <p:pic>
        <p:nvPicPr>
          <p:cNvPr id="11" name="Graphic 10">
            <a:extLst>
              <a:ext uri="{FF2B5EF4-FFF2-40B4-BE49-F238E27FC236}">
                <a16:creationId xmlns:a16="http://schemas.microsoft.com/office/drawing/2014/main" id="{DF3D79D4-2FE0-604F-B7F6-3004266CDAA9}"/>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821828" y="6172714"/>
            <a:ext cx="1112214" cy="475121"/>
          </a:xfrm>
          <a:prstGeom prst="rect">
            <a:avLst/>
          </a:prstGeom>
        </p:spPr>
      </p:pic>
      <p:cxnSp>
        <p:nvCxnSpPr>
          <p:cNvPr id="12" name="Straight Connector 11">
            <a:extLst>
              <a:ext uri="{FF2B5EF4-FFF2-40B4-BE49-F238E27FC236}">
                <a16:creationId xmlns:a16="http://schemas.microsoft.com/office/drawing/2014/main" id="{A8755384-0657-2D4F-89DB-43B6F745932E}"/>
              </a:ext>
            </a:extLst>
          </p:cNvPr>
          <p:cNvCxnSpPr>
            <a:cxnSpLocks/>
          </p:cNvCxnSpPr>
          <p:nvPr userDrawn="1"/>
        </p:nvCxnSpPr>
        <p:spPr>
          <a:xfrm>
            <a:off x="490298" y="6357554"/>
            <a:ext cx="7242345" cy="0"/>
          </a:xfrm>
          <a:prstGeom prst="line">
            <a:avLst/>
          </a:prstGeom>
          <a:ln w="12700">
            <a:solidFill>
              <a:srgbClr val="041E4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78805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845AB82-9E26-4D48-B592-8CA72D5474FC}"/>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Vertical Title 1"/>
          <p:cNvSpPr>
            <a:spLocks noGrp="1"/>
          </p:cNvSpPr>
          <p:nvPr>
            <p:ph type="title" orient="vert"/>
          </p:nvPr>
        </p:nvSpPr>
        <p:spPr>
          <a:xfrm>
            <a:off x="6543675" y="365125"/>
            <a:ext cx="1971675" cy="565798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65798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id="{BDB581BA-CB62-8944-B758-D71BAA6C5BAD}"/>
              </a:ext>
            </a:extLst>
          </p:cNvPr>
          <p:cNvSpPr txBox="1"/>
          <p:nvPr userDrawn="1"/>
        </p:nvSpPr>
        <p:spPr>
          <a:xfrm>
            <a:off x="490298" y="6455393"/>
            <a:ext cx="1956810" cy="138499"/>
          </a:xfrm>
          <a:prstGeom prst="rect">
            <a:avLst/>
          </a:prstGeom>
          <a:noFill/>
        </p:spPr>
        <p:txBody>
          <a:bodyPr wrap="square" lIns="0" tIns="0" rIns="0" bIns="0" rtlCol="0">
            <a:spAutoFit/>
          </a:bodyPr>
          <a:lstStyle/>
          <a:p>
            <a:fld id="{69C1D678-CE18-BA40-AE41-60E7006BDE26}" type="slidenum">
              <a:rPr lang="en-US" sz="900" smtClean="0">
                <a:solidFill>
                  <a:srgbClr val="041E42"/>
                </a:solidFill>
                <a:latin typeface="Arial" panose="020B0604020202020204" pitchFamily="34" charset="0"/>
                <a:cs typeface="Arial" panose="020B0604020202020204" pitchFamily="34" charset="0"/>
              </a:rPr>
              <a:t>‹#›</a:t>
            </a:fld>
            <a:endParaRPr lang="en-US" sz="900" dirty="0">
              <a:solidFill>
                <a:srgbClr val="041E42"/>
              </a:solidFill>
              <a:latin typeface="Arial" panose="020B0604020202020204" pitchFamily="34" charset="0"/>
              <a:cs typeface="Arial" panose="020B0604020202020204" pitchFamily="34" charset="0"/>
            </a:endParaRPr>
          </a:p>
        </p:txBody>
      </p:sp>
      <p:pic>
        <p:nvPicPr>
          <p:cNvPr id="11" name="Graphic 10">
            <a:extLst>
              <a:ext uri="{FF2B5EF4-FFF2-40B4-BE49-F238E27FC236}">
                <a16:creationId xmlns:a16="http://schemas.microsoft.com/office/drawing/2014/main" id="{43755BC2-15F9-8747-B3AA-AF9CE20F2E3A}"/>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821828" y="6172714"/>
            <a:ext cx="1112214" cy="475121"/>
          </a:xfrm>
          <a:prstGeom prst="rect">
            <a:avLst/>
          </a:prstGeom>
        </p:spPr>
      </p:pic>
      <p:cxnSp>
        <p:nvCxnSpPr>
          <p:cNvPr id="12" name="Straight Connector 11">
            <a:extLst>
              <a:ext uri="{FF2B5EF4-FFF2-40B4-BE49-F238E27FC236}">
                <a16:creationId xmlns:a16="http://schemas.microsoft.com/office/drawing/2014/main" id="{413CD532-F17B-E740-B51B-02F6182DD384}"/>
              </a:ext>
            </a:extLst>
          </p:cNvPr>
          <p:cNvCxnSpPr>
            <a:cxnSpLocks/>
          </p:cNvCxnSpPr>
          <p:nvPr userDrawn="1"/>
        </p:nvCxnSpPr>
        <p:spPr>
          <a:xfrm>
            <a:off x="490298" y="6357554"/>
            <a:ext cx="7242345" cy="0"/>
          </a:xfrm>
          <a:prstGeom prst="line">
            <a:avLst/>
          </a:prstGeom>
          <a:ln w="12700">
            <a:solidFill>
              <a:srgbClr val="041E4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4499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solidFill>
          <a:srgbClr val="041E42"/>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7223A9-D871-8142-A87A-BE156457A781}"/>
              </a:ext>
            </a:extLst>
          </p:cNvPr>
          <p:cNvPicPr>
            <a:picLocks noChangeAspect="1"/>
          </p:cNvPicPr>
          <p:nvPr userDrawn="1"/>
        </p:nvPicPr>
        <p:blipFill rotWithShape="1">
          <a:blip r:embed="rId2"/>
          <a:srcRect l="996" t="5810" r="795" b="25539"/>
          <a:stretch/>
        </p:blipFill>
        <p:spPr>
          <a:xfrm rot="16200000">
            <a:off x="4127154" y="1841153"/>
            <a:ext cx="6858005" cy="3175687"/>
          </a:xfrm>
          <a:prstGeom prst="rect">
            <a:avLst/>
          </a:prstGeom>
        </p:spPr>
      </p:pic>
      <p:pic>
        <p:nvPicPr>
          <p:cNvPr id="11" name="Picture 10">
            <a:extLst>
              <a:ext uri="{FF2B5EF4-FFF2-40B4-BE49-F238E27FC236}">
                <a16:creationId xmlns:a16="http://schemas.microsoft.com/office/drawing/2014/main" id="{3DA87849-F4CC-D543-B821-90B0154A0F2A}"/>
              </a:ext>
            </a:extLst>
          </p:cNvPr>
          <p:cNvPicPr>
            <a:picLocks noChangeAspect="1"/>
          </p:cNvPicPr>
          <p:nvPr userDrawn="1"/>
        </p:nvPicPr>
        <p:blipFill>
          <a:blip r:embed="rId3">
            <a:alphaModFix amt="46000"/>
          </a:blip>
          <a:stretch>
            <a:fillRect/>
          </a:stretch>
        </p:blipFill>
        <p:spPr>
          <a:xfrm>
            <a:off x="5968310" y="0"/>
            <a:ext cx="3175688" cy="1575554"/>
          </a:xfrm>
          <a:prstGeom prst="rect">
            <a:avLst/>
          </a:prstGeom>
        </p:spPr>
      </p:pic>
      <p:pic>
        <p:nvPicPr>
          <p:cNvPr id="14" name="Graphic 13">
            <a:extLst>
              <a:ext uri="{FF2B5EF4-FFF2-40B4-BE49-F238E27FC236}">
                <a16:creationId xmlns:a16="http://schemas.microsoft.com/office/drawing/2014/main" id="{D1978BA5-72BD-1949-A11D-E2C7D816DA85}"/>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8031873" y="248504"/>
            <a:ext cx="981075" cy="419100"/>
          </a:xfrm>
          <a:prstGeom prst="rect">
            <a:avLst/>
          </a:prstGeom>
        </p:spPr>
      </p:pic>
      <p:sp>
        <p:nvSpPr>
          <p:cNvPr id="2" name="Title 1">
            <a:extLst>
              <a:ext uri="{FF2B5EF4-FFF2-40B4-BE49-F238E27FC236}">
                <a16:creationId xmlns:a16="http://schemas.microsoft.com/office/drawing/2014/main" id="{AA4A5B1E-F1F1-7841-8234-EC29E0848AF4}"/>
              </a:ext>
            </a:extLst>
          </p:cNvPr>
          <p:cNvSpPr>
            <a:spLocks noGrp="1"/>
          </p:cNvSpPr>
          <p:nvPr>
            <p:ph type="ctrTitle" hasCustomPrompt="1"/>
          </p:nvPr>
        </p:nvSpPr>
        <p:spPr>
          <a:xfrm>
            <a:off x="473308" y="1817715"/>
            <a:ext cx="5226246" cy="164620"/>
          </a:xfrm>
        </p:spPr>
        <p:txBody>
          <a:bodyPr lIns="0" tIns="0" rIns="0" bIns="0" anchor="t" anchorCtr="0">
            <a:noAutofit/>
          </a:bodyPr>
          <a:lstStyle>
            <a:lvl1pPr algn="ctr">
              <a:defRPr sz="1050" b="1" cap="all" spc="75" baseline="0">
                <a:solidFill>
                  <a:schemeClr val="bg1"/>
                </a:solidFill>
                <a:latin typeface="Arial" panose="020B0604020202020204" pitchFamily="34" charset="0"/>
                <a:cs typeface="Arial" panose="020B0604020202020204" pitchFamily="34" charset="0"/>
              </a:defRPr>
            </a:lvl1pPr>
          </a:lstStyle>
          <a:p>
            <a:r>
              <a:rPr lang="en-US" dirty="0"/>
              <a:t>Presentation Title</a:t>
            </a:r>
          </a:p>
        </p:txBody>
      </p:sp>
      <p:sp>
        <p:nvSpPr>
          <p:cNvPr id="3" name="Subtitle 2">
            <a:extLst>
              <a:ext uri="{FF2B5EF4-FFF2-40B4-BE49-F238E27FC236}">
                <a16:creationId xmlns:a16="http://schemas.microsoft.com/office/drawing/2014/main" id="{B0760DD4-96F0-3049-BDB7-064112849C08}"/>
              </a:ext>
            </a:extLst>
          </p:cNvPr>
          <p:cNvSpPr>
            <a:spLocks noGrp="1"/>
          </p:cNvSpPr>
          <p:nvPr>
            <p:ph type="subTitle" idx="1" hasCustomPrompt="1"/>
          </p:nvPr>
        </p:nvSpPr>
        <p:spPr>
          <a:xfrm>
            <a:off x="473308" y="2149831"/>
            <a:ext cx="5226246" cy="3028088"/>
          </a:xfrm>
          <a:prstGeom prst="rect">
            <a:avLst/>
          </a:prstGeom>
        </p:spPr>
        <p:txBody>
          <a:bodyPr lIns="0" tIns="0" rIns="0" bIns="0">
            <a:noAutofit/>
          </a:bodyPr>
          <a:lstStyle>
            <a:lvl1pPr marL="0" indent="0" algn="ctr">
              <a:lnSpc>
                <a:spcPts val="5625"/>
              </a:lnSpc>
              <a:buNone/>
              <a:defRPr sz="5400">
                <a:solidFill>
                  <a:srgbClr val="A89968"/>
                </a:solidFill>
                <a:latin typeface="Georgia" panose="02040502050405020303" pitchFamily="18"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a:t>
            </a:r>
            <a:br>
              <a:rPr lang="en-US" dirty="0"/>
            </a:br>
            <a:r>
              <a:rPr lang="en-US" dirty="0"/>
              <a:t>title headline goes here.</a:t>
            </a:r>
          </a:p>
        </p:txBody>
      </p:sp>
      <p:cxnSp>
        <p:nvCxnSpPr>
          <p:cNvPr id="8" name="Straight Connector 7">
            <a:extLst>
              <a:ext uri="{FF2B5EF4-FFF2-40B4-BE49-F238E27FC236}">
                <a16:creationId xmlns:a16="http://schemas.microsoft.com/office/drawing/2014/main" id="{C5E44B96-9B76-D14E-ACF3-7144347FCD7F}"/>
              </a:ext>
            </a:extLst>
          </p:cNvPr>
          <p:cNvCxnSpPr>
            <a:cxnSpLocks/>
          </p:cNvCxnSpPr>
          <p:nvPr userDrawn="1"/>
        </p:nvCxnSpPr>
        <p:spPr>
          <a:xfrm>
            <a:off x="473308" y="5721180"/>
            <a:ext cx="5226246"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8" name="Graphic 17">
            <a:extLst>
              <a:ext uri="{FF2B5EF4-FFF2-40B4-BE49-F238E27FC236}">
                <a16:creationId xmlns:a16="http://schemas.microsoft.com/office/drawing/2014/main" id="{4E6F9784-A60F-3A47-B581-E2EB1E6FA38A}"/>
              </a:ext>
            </a:extLst>
          </p:cNvPr>
          <p:cNvPicPr>
            <a:picLocks noChangeAspect="1"/>
          </p:cNvPicPr>
          <p:nvPr userDrawn="1"/>
        </p:nvPicPr>
        <p:blipFill>
          <a:blip r:embed="rId6"/>
          <a:srcRect/>
          <a:stretch/>
        </p:blipFill>
        <p:spPr>
          <a:xfrm>
            <a:off x="2779924" y="889189"/>
            <a:ext cx="632894" cy="632894"/>
          </a:xfrm>
          <a:prstGeom prst="rect">
            <a:avLst/>
          </a:prstGeom>
        </p:spPr>
      </p:pic>
      <p:cxnSp>
        <p:nvCxnSpPr>
          <p:cNvPr id="20" name="Straight Connector 19">
            <a:extLst>
              <a:ext uri="{FF2B5EF4-FFF2-40B4-BE49-F238E27FC236}">
                <a16:creationId xmlns:a16="http://schemas.microsoft.com/office/drawing/2014/main" id="{1794235D-B38D-3B4F-A7D1-312883C95350}"/>
              </a:ext>
            </a:extLst>
          </p:cNvPr>
          <p:cNvCxnSpPr/>
          <p:nvPr userDrawn="1"/>
        </p:nvCxnSpPr>
        <p:spPr>
          <a:xfrm>
            <a:off x="3086431" y="-191069"/>
            <a:ext cx="0" cy="928523"/>
          </a:xfrm>
          <a:prstGeom prst="line">
            <a:avLst/>
          </a:prstGeom>
          <a:ln w="12700">
            <a:solidFill>
              <a:srgbClr val="A89968"/>
            </a:solidFill>
          </a:ln>
        </p:spPr>
        <p:style>
          <a:lnRef idx="1">
            <a:schemeClr val="dk1"/>
          </a:lnRef>
          <a:fillRef idx="0">
            <a:schemeClr val="dk1"/>
          </a:fillRef>
          <a:effectRef idx="0">
            <a:schemeClr val="dk1"/>
          </a:effectRef>
          <a:fontRef idx="minor">
            <a:schemeClr val="tx1"/>
          </a:fontRef>
        </p:style>
      </p:cxnSp>
      <p:sp>
        <p:nvSpPr>
          <p:cNvPr id="26" name="Text Placeholder 25">
            <a:extLst>
              <a:ext uri="{FF2B5EF4-FFF2-40B4-BE49-F238E27FC236}">
                <a16:creationId xmlns:a16="http://schemas.microsoft.com/office/drawing/2014/main" id="{85EEBCC6-D9C3-A04C-84D6-E0EAC530DB09}"/>
              </a:ext>
            </a:extLst>
          </p:cNvPr>
          <p:cNvSpPr>
            <a:spLocks noGrp="1"/>
          </p:cNvSpPr>
          <p:nvPr>
            <p:ph type="body" sz="quarter" idx="15" hasCustomPrompt="1"/>
          </p:nvPr>
        </p:nvSpPr>
        <p:spPr>
          <a:xfrm>
            <a:off x="485775" y="5951623"/>
            <a:ext cx="2195513" cy="558800"/>
          </a:xfrm>
        </p:spPr>
        <p:txBody>
          <a:bodyPr lIns="0" tIns="0" rIns="0" bIns="0">
            <a:noAutofit/>
          </a:bodyPr>
          <a:lstStyle>
            <a:lvl1pPr marL="0" indent="0">
              <a:lnSpc>
                <a:spcPts val="1200"/>
              </a:lnSpc>
              <a:spcBef>
                <a:spcPts val="0"/>
              </a:spcBef>
              <a:buNone/>
              <a:defRPr sz="1050">
                <a:solidFill>
                  <a:schemeClr val="bg1"/>
                </a:solidFill>
                <a:latin typeface="Arial" panose="020B0604020202020204" pitchFamily="34" charset="0"/>
                <a:cs typeface="Arial" panose="020B0604020202020204" pitchFamily="34" charset="0"/>
              </a:defRPr>
            </a:lvl1pPr>
          </a:lstStyle>
          <a:p>
            <a:pPr lvl="0"/>
            <a:r>
              <a:rPr lang="en-US" dirty="0"/>
              <a:t>Presenter name</a:t>
            </a:r>
            <a:br>
              <a:rPr lang="en-US" dirty="0"/>
            </a:br>
            <a:r>
              <a:rPr lang="en-US" dirty="0"/>
              <a:t>Title, Department</a:t>
            </a:r>
          </a:p>
        </p:txBody>
      </p:sp>
      <p:sp>
        <p:nvSpPr>
          <p:cNvPr id="29" name="TextBox 28">
            <a:extLst>
              <a:ext uri="{FF2B5EF4-FFF2-40B4-BE49-F238E27FC236}">
                <a16:creationId xmlns:a16="http://schemas.microsoft.com/office/drawing/2014/main" id="{FF47D01F-1089-684D-8AC5-52A84883759B}"/>
              </a:ext>
            </a:extLst>
          </p:cNvPr>
          <p:cNvSpPr txBox="1"/>
          <p:nvPr userDrawn="1"/>
        </p:nvSpPr>
        <p:spPr>
          <a:xfrm>
            <a:off x="3025046" y="5951624"/>
            <a:ext cx="2674509" cy="161583"/>
          </a:xfrm>
          <a:prstGeom prst="rect">
            <a:avLst/>
          </a:prstGeom>
          <a:noFill/>
        </p:spPr>
        <p:txBody>
          <a:bodyPr wrap="square" lIns="0" tIns="0" rIns="0" bIns="0" rtlCol="0">
            <a:noAutofit/>
          </a:bodyPr>
          <a:lstStyle/>
          <a:p>
            <a:pPr algn="r"/>
            <a:fld id="{1976A44C-969B-C046-938C-92CAE64EBF8B}" type="datetime4">
              <a:rPr lang="en-US" sz="1050" smtClean="0">
                <a:solidFill>
                  <a:schemeClr val="bg1"/>
                </a:solidFill>
                <a:latin typeface="Arial" panose="020B0604020202020204" pitchFamily="34" charset="0"/>
                <a:cs typeface="Arial" panose="020B0604020202020204" pitchFamily="34" charset="0"/>
              </a:rPr>
              <a:pPr algn="r"/>
              <a:t>August 21, 2025</a:t>
            </a:fld>
            <a:endParaRPr lang="en-US" sz="105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057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2">
    <p:bg>
      <p:bgPr>
        <a:solidFill>
          <a:srgbClr val="041E42"/>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02DD08C5-12D6-314D-BB01-F838ADE6620E}"/>
              </a:ext>
            </a:extLst>
          </p:cNvPr>
          <p:cNvSpPr/>
          <p:nvPr userDrawn="1"/>
        </p:nvSpPr>
        <p:spPr>
          <a:xfrm>
            <a:off x="4943" y="0"/>
            <a:ext cx="9139057" cy="6858000"/>
          </a:xfrm>
          <a:prstGeom prst="rect">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4">
            <a:extLst>
              <a:ext uri="{FF2B5EF4-FFF2-40B4-BE49-F238E27FC236}">
                <a16:creationId xmlns:a16="http://schemas.microsoft.com/office/drawing/2014/main" id="{6B1B761A-27A7-E640-AAA0-157C2096C616}"/>
              </a:ext>
            </a:extLst>
          </p:cNvPr>
          <p:cNvSpPr>
            <a:spLocks noGrp="1"/>
          </p:cNvSpPr>
          <p:nvPr>
            <p:ph type="pic" sz="quarter" idx="16"/>
          </p:nvPr>
        </p:nvSpPr>
        <p:spPr>
          <a:xfrm>
            <a:off x="5968310" y="0"/>
            <a:ext cx="3175690" cy="6858000"/>
          </a:xfrm>
        </p:spPr>
        <p:txBody>
          <a:bodyPr/>
          <a:lstStyle/>
          <a:p>
            <a:endParaRPr lang="en-US" dirty="0"/>
          </a:p>
        </p:txBody>
      </p:sp>
      <p:pic>
        <p:nvPicPr>
          <p:cNvPr id="14" name="Graphic 13">
            <a:extLst>
              <a:ext uri="{FF2B5EF4-FFF2-40B4-BE49-F238E27FC236}">
                <a16:creationId xmlns:a16="http://schemas.microsoft.com/office/drawing/2014/main" id="{D1978BA5-72BD-1949-A11D-E2C7D816DA8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73308" y="5951622"/>
            <a:ext cx="1087135" cy="464407"/>
          </a:xfrm>
          <a:prstGeom prst="rect">
            <a:avLst/>
          </a:prstGeom>
        </p:spPr>
      </p:pic>
      <p:sp>
        <p:nvSpPr>
          <p:cNvPr id="2" name="Title 1">
            <a:extLst>
              <a:ext uri="{FF2B5EF4-FFF2-40B4-BE49-F238E27FC236}">
                <a16:creationId xmlns:a16="http://schemas.microsoft.com/office/drawing/2014/main" id="{AA4A5B1E-F1F1-7841-8234-EC29E0848AF4}"/>
              </a:ext>
            </a:extLst>
          </p:cNvPr>
          <p:cNvSpPr>
            <a:spLocks noGrp="1"/>
          </p:cNvSpPr>
          <p:nvPr>
            <p:ph type="ctrTitle" hasCustomPrompt="1"/>
          </p:nvPr>
        </p:nvSpPr>
        <p:spPr>
          <a:xfrm>
            <a:off x="473308" y="1817715"/>
            <a:ext cx="5226246" cy="164620"/>
          </a:xfrm>
        </p:spPr>
        <p:txBody>
          <a:bodyPr lIns="0" tIns="0" rIns="0" bIns="0" anchor="t" anchorCtr="0">
            <a:noAutofit/>
          </a:bodyPr>
          <a:lstStyle>
            <a:lvl1pPr algn="ctr">
              <a:defRPr sz="1050" b="1" cap="all" spc="75" baseline="0">
                <a:solidFill>
                  <a:schemeClr val="bg1"/>
                </a:solidFill>
                <a:latin typeface="Arial" panose="020B0604020202020204" pitchFamily="34" charset="0"/>
                <a:cs typeface="Arial" panose="020B0604020202020204" pitchFamily="34" charset="0"/>
              </a:defRPr>
            </a:lvl1pPr>
          </a:lstStyle>
          <a:p>
            <a:r>
              <a:rPr lang="en-US" dirty="0"/>
              <a:t>Presentation Title</a:t>
            </a:r>
          </a:p>
        </p:txBody>
      </p:sp>
      <p:sp>
        <p:nvSpPr>
          <p:cNvPr id="3" name="Subtitle 2">
            <a:extLst>
              <a:ext uri="{FF2B5EF4-FFF2-40B4-BE49-F238E27FC236}">
                <a16:creationId xmlns:a16="http://schemas.microsoft.com/office/drawing/2014/main" id="{B0760DD4-96F0-3049-BDB7-064112849C08}"/>
              </a:ext>
            </a:extLst>
          </p:cNvPr>
          <p:cNvSpPr>
            <a:spLocks noGrp="1"/>
          </p:cNvSpPr>
          <p:nvPr>
            <p:ph type="subTitle" idx="1" hasCustomPrompt="1"/>
          </p:nvPr>
        </p:nvSpPr>
        <p:spPr>
          <a:xfrm>
            <a:off x="473308" y="2149831"/>
            <a:ext cx="5226246" cy="3028088"/>
          </a:xfrm>
          <a:prstGeom prst="rect">
            <a:avLst/>
          </a:prstGeom>
        </p:spPr>
        <p:txBody>
          <a:bodyPr lIns="0" tIns="0" rIns="0" bIns="0">
            <a:noAutofit/>
          </a:bodyPr>
          <a:lstStyle>
            <a:lvl1pPr marL="0" indent="0" algn="ctr">
              <a:lnSpc>
                <a:spcPts val="5625"/>
              </a:lnSpc>
              <a:buNone/>
              <a:defRPr sz="5400">
                <a:solidFill>
                  <a:srgbClr val="A89968"/>
                </a:solidFill>
                <a:latin typeface="Georgia" panose="02040502050405020303" pitchFamily="18"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a:t>
            </a:r>
            <a:br>
              <a:rPr lang="en-US" dirty="0"/>
            </a:br>
            <a:r>
              <a:rPr lang="en-US" dirty="0"/>
              <a:t>title headline goes here.</a:t>
            </a:r>
          </a:p>
        </p:txBody>
      </p:sp>
      <p:cxnSp>
        <p:nvCxnSpPr>
          <p:cNvPr id="8" name="Straight Connector 7">
            <a:extLst>
              <a:ext uri="{FF2B5EF4-FFF2-40B4-BE49-F238E27FC236}">
                <a16:creationId xmlns:a16="http://schemas.microsoft.com/office/drawing/2014/main" id="{C5E44B96-9B76-D14E-ACF3-7144347FCD7F}"/>
              </a:ext>
            </a:extLst>
          </p:cNvPr>
          <p:cNvCxnSpPr>
            <a:cxnSpLocks/>
          </p:cNvCxnSpPr>
          <p:nvPr userDrawn="1"/>
        </p:nvCxnSpPr>
        <p:spPr>
          <a:xfrm>
            <a:off x="473308" y="5721180"/>
            <a:ext cx="5226246"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8" name="Graphic 17">
            <a:extLst>
              <a:ext uri="{FF2B5EF4-FFF2-40B4-BE49-F238E27FC236}">
                <a16:creationId xmlns:a16="http://schemas.microsoft.com/office/drawing/2014/main" id="{4E6F9784-A60F-3A47-B581-E2EB1E6FA38A}"/>
              </a:ext>
            </a:extLst>
          </p:cNvPr>
          <p:cNvPicPr>
            <a:picLocks noChangeAspect="1"/>
          </p:cNvPicPr>
          <p:nvPr userDrawn="1"/>
        </p:nvPicPr>
        <p:blipFill>
          <a:blip r:embed="rId4"/>
          <a:srcRect/>
          <a:stretch/>
        </p:blipFill>
        <p:spPr>
          <a:xfrm>
            <a:off x="2779924" y="889189"/>
            <a:ext cx="632894" cy="632894"/>
          </a:xfrm>
          <a:prstGeom prst="rect">
            <a:avLst/>
          </a:prstGeom>
        </p:spPr>
      </p:pic>
      <p:cxnSp>
        <p:nvCxnSpPr>
          <p:cNvPr id="20" name="Straight Connector 19">
            <a:extLst>
              <a:ext uri="{FF2B5EF4-FFF2-40B4-BE49-F238E27FC236}">
                <a16:creationId xmlns:a16="http://schemas.microsoft.com/office/drawing/2014/main" id="{1794235D-B38D-3B4F-A7D1-312883C95350}"/>
              </a:ext>
            </a:extLst>
          </p:cNvPr>
          <p:cNvCxnSpPr/>
          <p:nvPr userDrawn="1"/>
        </p:nvCxnSpPr>
        <p:spPr>
          <a:xfrm>
            <a:off x="3086431" y="-191069"/>
            <a:ext cx="0" cy="928523"/>
          </a:xfrm>
          <a:prstGeom prst="line">
            <a:avLst/>
          </a:prstGeom>
          <a:ln w="12700">
            <a:solidFill>
              <a:srgbClr val="A89968"/>
            </a:solidFill>
          </a:ln>
        </p:spPr>
        <p:style>
          <a:lnRef idx="1">
            <a:schemeClr val="dk1"/>
          </a:lnRef>
          <a:fillRef idx="0">
            <a:schemeClr val="dk1"/>
          </a:fillRef>
          <a:effectRef idx="0">
            <a:schemeClr val="dk1"/>
          </a:effectRef>
          <a:fontRef idx="minor">
            <a:schemeClr val="tx1"/>
          </a:fontRef>
        </p:style>
      </p:cxnSp>
      <p:sp>
        <p:nvSpPr>
          <p:cNvPr id="29" name="TextBox 28">
            <a:extLst>
              <a:ext uri="{FF2B5EF4-FFF2-40B4-BE49-F238E27FC236}">
                <a16:creationId xmlns:a16="http://schemas.microsoft.com/office/drawing/2014/main" id="{FF47D01F-1089-684D-8AC5-52A84883759B}"/>
              </a:ext>
            </a:extLst>
          </p:cNvPr>
          <p:cNvSpPr txBox="1"/>
          <p:nvPr userDrawn="1"/>
        </p:nvSpPr>
        <p:spPr>
          <a:xfrm>
            <a:off x="3025046" y="5951624"/>
            <a:ext cx="2674509" cy="161583"/>
          </a:xfrm>
          <a:prstGeom prst="rect">
            <a:avLst/>
          </a:prstGeom>
          <a:noFill/>
        </p:spPr>
        <p:txBody>
          <a:bodyPr wrap="square" lIns="0" tIns="0" rIns="0" bIns="0" rtlCol="0">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050" dirty="0">
                <a:solidFill>
                  <a:schemeClr val="bg1"/>
                </a:solidFill>
                <a:latin typeface="Arial" panose="020B0604020202020204" pitchFamily="34" charset="0"/>
                <a:cs typeface="Arial" panose="020B0604020202020204" pitchFamily="34" charset="0"/>
              </a:rPr>
              <a:t>Presenter name</a:t>
            </a:r>
            <a:br>
              <a:rPr lang="en-US" sz="1050" dirty="0">
                <a:solidFill>
                  <a:schemeClr val="bg1"/>
                </a:solidFill>
                <a:latin typeface="Arial" panose="020B0604020202020204" pitchFamily="34" charset="0"/>
                <a:cs typeface="Arial" panose="020B0604020202020204" pitchFamily="34" charset="0"/>
              </a:rPr>
            </a:br>
            <a:r>
              <a:rPr lang="en-US" sz="1050" dirty="0">
                <a:solidFill>
                  <a:schemeClr val="bg1"/>
                </a:solidFill>
                <a:latin typeface="Arial" panose="020B0604020202020204" pitchFamily="34" charset="0"/>
                <a:cs typeface="Arial" panose="020B0604020202020204" pitchFamily="34" charset="0"/>
              </a:rPr>
              <a:t>Title, Department</a:t>
            </a:r>
          </a:p>
          <a:p>
            <a:pPr algn="r"/>
            <a:fld id="{1976A44C-969B-C046-938C-92CAE64EBF8B}" type="datetime4">
              <a:rPr lang="en-US" sz="1050" smtClean="0">
                <a:solidFill>
                  <a:schemeClr val="bg1"/>
                </a:solidFill>
                <a:latin typeface="Arial" panose="020B0604020202020204" pitchFamily="34" charset="0"/>
                <a:cs typeface="Arial" panose="020B0604020202020204" pitchFamily="34" charset="0"/>
              </a:rPr>
              <a:pPr algn="r"/>
              <a:t>August 21, 2025</a:t>
            </a:fld>
            <a:endParaRPr lang="en-US" sz="105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4664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rgbClr val="A89968"/>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247EDA7E-9600-A445-BD08-18A82ABED34B}"/>
              </a:ext>
            </a:extLst>
          </p:cNvPr>
          <p:cNvPicPr>
            <a:picLocks noChangeAspect="1"/>
          </p:cNvPicPr>
          <p:nvPr userDrawn="1"/>
        </p:nvPicPr>
        <p:blipFill>
          <a:blip r:embed="rId2"/>
          <a:srcRect/>
          <a:stretch/>
        </p:blipFill>
        <p:spPr>
          <a:xfrm>
            <a:off x="0" y="0"/>
            <a:ext cx="9144000" cy="6858000"/>
          </a:xfrm>
          <a:prstGeom prst="rect">
            <a:avLst/>
          </a:prstGeom>
        </p:spPr>
      </p:pic>
      <p:sp>
        <p:nvSpPr>
          <p:cNvPr id="2" name="Title 1">
            <a:extLst>
              <a:ext uri="{FF2B5EF4-FFF2-40B4-BE49-F238E27FC236}">
                <a16:creationId xmlns:a16="http://schemas.microsoft.com/office/drawing/2014/main" id="{778FC574-4858-E640-99C2-16CD9E1FF94A}"/>
              </a:ext>
            </a:extLst>
          </p:cNvPr>
          <p:cNvSpPr>
            <a:spLocks noGrp="1"/>
          </p:cNvSpPr>
          <p:nvPr>
            <p:ph type="title"/>
          </p:nvPr>
        </p:nvSpPr>
        <p:spPr>
          <a:xfrm>
            <a:off x="490298" y="2953265"/>
            <a:ext cx="4964456" cy="1609210"/>
          </a:xfrm>
        </p:spPr>
        <p:txBody>
          <a:bodyPr lIns="0" tIns="0" rIns="0" bIns="0" anchor="t" anchorCtr="0">
            <a:noAutofit/>
          </a:bodyPr>
          <a:lstStyle>
            <a:lvl1pPr>
              <a:defRPr sz="4500" cap="all" spc="75" baseline="0">
                <a:solidFill>
                  <a:schemeClr val="bg1"/>
                </a:solidFill>
                <a:latin typeface="Impact" panose="020B080603090205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DD2023AA-2197-0446-AB42-D28BA422DD8A}"/>
              </a:ext>
            </a:extLst>
          </p:cNvPr>
          <p:cNvSpPr>
            <a:spLocks noGrp="1"/>
          </p:cNvSpPr>
          <p:nvPr>
            <p:ph type="body" idx="1" hasCustomPrompt="1"/>
          </p:nvPr>
        </p:nvSpPr>
        <p:spPr>
          <a:xfrm>
            <a:off x="490298" y="4829176"/>
            <a:ext cx="4964456" cy="595440"/>
          </a:xfrm>
          <a:prstGeom prst="rect">
            <a:avLst/>
          </a:prstGeom>
        </p:spPr>
        <p:txBody>
          <a:bodyPr lIns="0" tIns="0" rIns="0" bIns="0">
            <a:noAutofit/>
          </a:bodyPr>
          <a:lstStyle>
            <a:lvl1pPr marL="0" indent="0">
              <a:buNone/>
              <a:defRPr sz="2250">
                <a:solidFill>
                  <a:srgbClr val="041E42"/>
                </a:solidFill>
                <a:latin typeface="Georgia" panose="02040502050405020303" pitchFamily="18"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Agenda Topic Here</a:t>
            </a:r>
          </a:p>
        </p:txBody>
      </p:sp>
      <p:sp>
        <p:nvSpPr>
          <p:cNvPr id="10" name="Text Placeholder 9">
            <a:extLst>
              <a:ext uri="{FF2B5EF4-FFF2-40B4-BE49-F238E27FC236}">
                <a16:creationId xmlns:a16="http://schemas.microsoft.com/office/drawing/2014/main" id="{92FE8BA0-9E2C-CF44-BABD-55B346783B67}"/>
              </a:ext>
            </a:extLst>
          </p:cNvPr>
          <p:cNvSpPr>
            <a:spLocks noGrp="1"/>
          </p:cNvSpPr>
          <p:nvPr>
            <p:ph type="body" sz="quarter" idx="13" hasCustomPrompt="1"/>
          </p:nvPr>
        </p:nvSpPr>
        <p:spPr>
          <a:xfrm>
            <a:off x="495061" y="2250003"/>
            <a:ext cx="4542235" cy="436563"/>
          </a:xfrm>
          <a:prstGeom prst="rect">
            <a:avLst/>
          </a:prstGeom>
        </p:spPr>
        <p:txBody>
          <a:bodyPr lIns="0" tIns="0" rIns="0" bIns="0" anchor="b" anchorCtr="0">
            <a:noAutofit/>
          </a:bodyPr>
          <a:lstStyle>
            <a:lvl1pPr marL="0" indent="0">
              <a:buNone/>
              <a:defRPr sz="1050" b="1" cap="all" spc="75" baseline="0">
                <a:solidFill>
                  <a:srgbClr val="041E42"/>
                </a:solidFill>
                <a:latin typeface="Arial" panose="020B0604020202020204" pitchFamily="34" charset="0"/>
                <a:cs typeface="Arial" panose="020B0604020202020204" pitchFamily="34" charset="0"/>
              </a:defRPr>
            </a:lvl1pPr>
          </a:lstStyle>
          <a:p>
            <a:pPr lvl="0"/>
            <a:r>
              <a:rPr lang="en-US" dirty="0"/>
              <a:t>Section Title/Number</a:t>
            </a:r>
          </a:p>
        </p:txBody>
      </p:sp>
      <p:cxnSp>
        <p:nvCxnSpPr>
          <p:cNvPr id="11" name="Straight Connector 10">
            <a:extLst>
              <a:ext uri="{FF2B5EF4-FFF2-40B4-BE49-F238E27FC236}">
                <a16:creationId xmlns:a16="http://schemas.microsoft.com/office/drawing/2014/main" id="{3E451DA1-6FA8-4E4D-A5F4-77545F145275}"/>
              </a:ext>
            </a:extLst>
          </p:cNvPr>
          <p:cNvCxnSpPr>
            <a:cxnSpLocks/>
          </p:cNvCxnSpPr>
          <p:nvPr userDrawn="1"/>
        </p:nvCxnSpPr>
        <p:spPr>
          <a:xfrm>
            <a:off x="495061" y="5523468"/>
            <a:ext cx="564732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842D5FF7-C44F-5149-AC5F-9B7A8D72CC3D}"/>
              </a:ext>
            </a:extLst>
          </p:cNvPr>
          <p:cNvSpPr txBox="1"/>
          <p:nvPr userDrawn="1"/>
        </p:nvSpPr>
        <p:spPr>
          <a:xfrm>
            <a:off x="490298" y="6455393"/>
            <a:ext cx="1956810" cy="138499"/>
          </a:xfrm>
          <a:prstGeom prst="rect">
            <a:avLst/>
          </a:prstGeom>
          <a:noFill/>
        </p:spPr>
        <p:txBody>
          <a:bodyPr wrap="square" lIns="0" tIns="0" rIns="0" bIns="0" rtlCol="0">
            <a:spAutoFit/>
          </a:bodyPr>
          <a:lstStyle/>
          <a:p>
            <a:fld id="{69C1D678-CE18-BA40-AE41-60E7006BDE26}" type="slidenum">
              <a:rPr lang="en-US" sz="900" smtClean="0">
                <a:solidFill>
                  <a:srgbClr val="041E42"/>
                </a:solidFill>
                <a:latin typeface="Arial" panose="020B0604020202020204" pitchFamily="34" charset="0"/>
                <a:cs typeface="Arial" panose="020B0604020202020204" pitchFamily="34" charset="0"/>
              </a:rPr>
              <a:t>‹#›</a:t>
            </a:fld>
            <a:endParaRPr lang="en-US" sz="900" dirty="0">
              <a:solidFill>
                <a:srgbClr val="041E4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7335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rgbClr val="FFF7E9"/>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D97C0F9-3EF1-024C-88FF-B7B3D56B3480}"/>
              </a:ext>
            </a:extLst>
          </p:cNvPr>
          <p:cNvPicPr>
            <a:picLocks noChangeAspect="1"/>
          </p:cNvPicPr>
          <p:nvPr userDrawn="1"/>
        </p:nvPicPr>
        <p:blipFill>
          <a:blip r:embed="rId2"/>
          <a:srcRect/>
          <a:stretch/>
        </p:blipFill>
        <p:spPr>
          <a:xfrm>
            <a:off x="0" y="0"/>
            <a:ext cx="9144000" cy="6858000"/>
          </a:xfrm>
          <a:prstGeom prst="rect">
            <a:avLst/>
          </a:prstGeom>
        </p:spPr>
      </p:pic>
      <p:sp>
        <p:nvSpPr>
          <p:cNvPr id="12" name="Title 1">
            <a:extLst>
              <a:ext uri="{FF2B5EF4-FFF2-40B4-BE49-F238E27FC236}">
                <a16:creationId xmlns:a16="http://schemas.microsoft.com/office/drawing/2014/main" id="{450A6A17-9EB7-1E40-85C0-F057028282BA}"/>
              </a:ext>
            </a:extLst>
          </p:cNvPr>
          <p:cNvSpPr>
            <a:spLocks noGrp="1"/>
          </p:cNvSpPr>
          <p:nvPr>
            <p:ph type="title"/>
          </p:nvPr>
        </p:nvSpPr>
        <p:spPr>
          <a:xfrm>
            <a:off x="491503" y="2953265"/>
            <a:ext cx="4964456" cy="1609210"/>
          </a:xfrm>
        </p:spPr>
        <p:txBody>
          <a:bodyPr lIns="0" tIns="0" rIns="0" bIns="0" anchor="t" anchorCtr="0">
            <a:noAutofit/>
          </a:bodyPr>
          <a:lstStyle>
            <a:lvl1pPr>
              <a:defRPr sz="5400" cap="all" spc="75" baseline="0">
                <a:solidFill>
                  <a:srgbClr val="041E42"/>
                </a:solidFill>
                <a:latin typeface="Impact" panose="020B0806030902050204" pitchFamily="34" charset="0"/>
              </a:defRPr>
            </a:lvl1pPr>
          </a:lstStyle>
          <a:p>
            <a:r>
              <a:rPr lang="en-US" dirty="0"/>
              <a:t>Click to edit Master title style</a:t>
            </a:r>
          </a:p>
        </p:txBody>
      </p:sp>
      <p:sp>
        <p:nvSpPr>
          <p:cNvPr id="13" name="Text Placeholder 2">
            <a:extLst>
              <a:ext uri="{FF2B5EF4-FFF2-40B4-BE49-F238E27FC236}">
                <a16:creationId xmlns:a16="http://schemas.microsoft.com/office/drawing/2014/main" id="{9F8DFEB7-3679-3547-A29F-A715A56176E3}"/>
              </a:ext>
            </a:extLst>
          </p:cNvPr>
          <p:cNvSpPr>
            <a:spLocks noGrp="1"/>
          </p:cNvSpPr>
          <p:nvPr>
            <p:ph type="body" idx="1" hasCustomPrompt="1"/>
          </p:nvPr>
        </p:nvSpPr>
        <p:spPr>
          <a:xfrm>
            <a:off x="491503" y="5198586"/>
            <a:ext cx="4964456" cy="595440"/>
          </a:xfrm>
          <a:prstGeom prst="rect">
            <a:avLst/>
          </a:prstGeom>
        </p:spPr>
        <p:txBody>
          <a:bodyPr lIns="0" tIns="0" rIns="0" bIns="0">
            <a:noAutofit/>
          </a:bodyPr>
          <a:lstStyle>
            <a:lvl1pPr marL="0" indent="0">
              <a:buNone/>
              <a:defRPr sz="3000">
                <a:solidFill>
                  <a:srgbClr val="004C9D"/>
                </a:solidFill>
                <a:latin typeface="Georgia" panose="02040502050405020303" pitchFamily="18"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Agenda Topic Here</a:t>
            </a:r>
          </a:p>
        </p:txBody>
      </p:sp>
      <p:sp>
        <p:nvSpPr>
          <p:cNvPr id="15" name="Text Placeholder 9">
            <a:extLst>
              <a:ext uri="{FF2B5EF4-FFF2-40B4-BE49-F238E27FC236}">
                <a16:creationId xmlns:a16="http://schemas.microsoft.com/office/drawing/2014/main" id="{60E59F6F-70DD-D44B-B463-CE6EDC04F540}"/>
              </a:ext>
            </a:extLst>
          </p:cNvPr>
          <p:cNvSpPr>
            <a:spLocks noGrp="1"/>
          </p:cNvSpPr>
          <p:nvPr>
            <p:ph type="body" sz="quarter" idx="13" hasCustomPrompt="1"/>
          </p:nvPr>
        </p:nvSpPr>
        <p:spPr>
          <a:xfrm>
            <a:off x="496266" y="2250003"/>
            <a:ext cx="4542235" cy="436563"/>
          </a:xfrm>
          <a:prstGeom prst="rect">
            <a:avLst/>
          </a:prstGeom>
        </p:spPr>
        <p:txBody>
          <a:bodyPr lIns="0" tIns="0" rIns="0" bIns="0" anchor="b" anchorCtr="0">
            <a:noAutofit/>
          </a:bodyPr>
          <a:lstStyle>
            <a:lvl1pPr marL="0" indent="0">
              <a:buNone/>
              <a:defRPr sz="1400" b="1" cap="all" spc="75" baseline="0">
                <a:solidFill>
                  <a:srgbClr val="A89968"/>
                </a:solidFill>
                <a:latin typeface="Arial" panose="020B0604020202020204" pitchFamily="34" charset="0"/>
                <a:cs typeface="Arial" panose="020B0604020202020204" pitchFamily="34" charset="0"/>
              </a:defRPr>
            </a:lvl1pPr>
          </a:lstStyle>
          <a:p>
            <a:pPr lvl="0"/>
            <a:r>
              <a:rPr lang="en-US" dirty="0"/>
              <a:t>Section Title/Number</a:t>
            </a:r>
          </a:p>
        </p:txBody>
      </p:sp>
      <p:cxnSp>
        <p:nvCxnSpPr>
          <p:cNvPr id="16" name="Straight Connector 15">
            <a:extLst>
              <a:ext uri="{FF2B5EF4-FFF2-40B4-BE49-F238E27FC236}">
                <a16:creationId xmlns:a16="http://schemas.microsoft.com/office/drawing/2014/main" id="{B2C6FB1D-2182-9F4E-AC14-7D349148A75A}"/>
              </a:ext>
            </a:extLst>
          </p:cNvPr>
          <p:cNvCxnSpPr>
            <a:cxnSpLocks/>
          </p:cNvCxnSpPr>
          <p:nvPr userDrawn="1"/>
        </p:nvCxnSpPr>
        <p:spPr>
          <a:xfrm>
            <a:off x="496266" y="5892878"/>
            <a:ext cx="4771473" cy="0"/>
          </a:xfrm>
          <a:prstGeom prst="line">
            <a:avLst/>
          </a:prstGeom>
          <a:ln w="12700">
            <a:solidFill>
              <a:srgbClr val="041E42"/>
            </a:solidFill>
          </a:ln>
          <a:effectLst/>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A2E26DA4-655B-2946-B7D6-97ACB07E886D}"/>
              </a:ext>
            </a:extLst>
          </p:cNvPr>
          <p:cNvSpPr txBox="1"/>
          <p:nvPr userDrawn="1"/>
        </p:nvSpPr>
        <p:spPr>
          <a:xfrm>
            <a:off x="490298" y="6455393"/>
            <a:ext cx="1956810" cy="138499"/>
          </a:xfrm>
          <a:prstGeom prst="rect">
            <a:avLst/>
          </a:prstGeom>
          <a:noFill/>
        </p:spPr>
        <p:txBody>
          <a:bodyPr wrap="square" lIns="0" tIns="0" rIns="0" bIns="0" rtlCol="0">
            <a:spAutoFit/>
          </a:bodyPr>
          <a:lstStyle/>
          <a:p>
            <a:fld id="{69C1D678-CE18-BA40-AE41-60E7006BDE26}" type="slidenum">
              <a:rPr lang="en-US" sz="900" smtClean="0">
                <a:solidFill>
                  <a:srgbClr val="041E42"/>
                </a:solidFill>
                <a:latin typeface="Arial" panose="020B0604020202020204" pitchFamily="34" charset="0"/>
                <a:cs typeface="Arial" panose="020B0604020202020204" pitchFamily="34" charset="0"/>
              </a:rPr>
              <a:t>‹#›</a:t>
            </a:fld>
            <a:endParaRPr lang="en-US" sz="900" dirty="0">
              <a:solidFill>
                <a:srgbClr val="041E4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2216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bg>
      <p:bgPr>
        <a:solidFill>
          <a:srgbClr val="FFF7E9"/>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388C09-1C04-D749-9B9A-1954A04E0B73}"/>
              </a:ext>
            </a:extLst>
          </p:cNvPr>
          <p:cNvPicPr>
            <a:picLocks noChangeAspect="1"/>
          </p:cNvPicPr>
          <p:nvPr userDrawn="1"/>
        </p:nvPicPr>
        <p:blipFill>
          <a:blip r:embed="rId2"/>
          <a:srcRect/>
          <a:stretch/>
        </p:blipFill>
        <p:spPr>
          <a:xfrm>
            <a:off x="0" y="0"/>
            <a:ext cx="9144000" cy="6858000"/>
          </a:xfrm>
          <a:prstGeom prst="rect">
            <a:avLst/>
          </a:prstGeom>
        </p:spPr>
      </p:pic>
      <p:pic>
        <p:nvPicPr>
          <p:cNvPr id="6" name="Graphic 5">
            <a:extLst>
              <a:ext uri="{FF2B5EF4-FFF2-40B4-BE49-F238E27FC236}">
                <a16:creationId xmlns:a16="http://schemas.microsoft.com/office/drawing/2014/main" id="{27861679-0949-EB4A-ACE2-F1813F1B8FC5}"/>
              </a:ext>
            </a:extLst>
          </p:cNvPr>
          <p:cNvPicPr>
            <a:picLocks noChangeAspect="1"/>
          </p:cNvPicPr>
          <p:nvPr userDrawn="1"/>
        </p:nvPicPr>
        <p:blipFill>
          <a:blip r:embed="rId3"/>
          <a:srcRect/>
          <a:stretch/>
        </p:blipFill>
        <p:spPr>
          <a:xfrm>
            <a:off x="4334191" y="5091566"/>
            <a:ext cx="475620" cy="593618"/>
          </a:xfrm>
          <a:prstGeom prst="rect">
            <a:avLst/>
          </a:prstGeom>
        </p:spPr>
      </p:pic>
      <p:pic>
        <p:nvPicPr>
          <p:cNvPr id="8" name="Graphic 7">
            <a:extLst>
              <a:ext uri="{FF2B5EF4-FFF2-40B4-BE49-F238E27FC236}">
                <a16:creationId xmlns:a16="http://schemas.microsoft.com/office/drawing/2014/main" id="{6484226E-17CF-7548-AEF6-B1745AB3BC71}"/>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4412976" y="2213555"/>
            <a:ext cx="318050" cy="257880"/>
          </a:xfrm>
          <a:prstGeom prst="rect">
            <a:avLst/>
          </a:prstGeom>
        </p:spPr>
      </p:pic>
      <p:sp>
        <p:nvSpPr>
          <p:cNvPr id="10" name="Text Placeholder 9">
            <a:extLst>
              <a:ext uri="{FF2B5EF4-FFF2-40B4-BE49-F238E27FC236}">
                <a16:creationId xmlns:a16="http://schemas.microsoft.com/office/drawing/2014/main" id="{4239861B-5B4E-CD4A-8638-5C1B48F6D402}"/>
              </a:ext>
            </a:extLst>
          </p:cNvPr>
          <p:cNvSpPr>
            <a:spLocks noGrp="1"/>
          </p:cNvSpPr>
          <p:nvPr>
            <p:ph type="body" sz="quarter" idx="10" hasCustomPrompt="1"/>
          </p:nvPr>
        </p:nvSpPr>
        <p:spPr>
          <a:xfrm>
            <a:off x="2097157" y="2743843"/>
            <a:ext cx="4949686" cy="2082800"/>
          </a:xfrm>
        </p:spPr>
        <p:txBody>
          <a:bodyPr anchor="ctr" anchorCtr="0">
            <a:noAutofit/>
          </a:bodyPr>
          <a:lstStyle>
            <a:lvl1pPr marL="0" indent="0" algn="ctr">
              <a:lnSpc>
                <a:spcPct val="100000"/>
              </a:lnSpc>
              <a:buNone/>
              <a:defRPr sz="2500">
                <a:solidFill>
                  <a:srgbClr val="041E42"/>
                </a:solidFill>
                <a:latin typeface="Georgia" panose="02040502050405020303" pitchFamily="18" charset="0"/>
              </a:defRPr>
            </a:lvl1pPr>
            <a:lvl2pPr algn="ctr">
              <a:defRPr/>
            </a:lvl2pPr>
            <a:lvl3pPr algn="ctr">
              <a:defRPr/>
            </a:lvl3pPr>
            <a:lvl4pPr algn="ctr">
              <a:defRPr/>
            </a:lvl4pPr>
            <a:lvl5pPr algn="ctr">
              <a:defRPr/>
            </a:lvl5pPr>
          </a:lstStyle>
          <a:p>
            <a:pPr lvl="0"/>
            <a:r>
              <a:rPr lang="en-US" dirty="0"/>
              <a:t>Type quote here.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set in culpa.”</a:t>
            </a:r>
          </a:p>
        </p:txBody>
      </p:sp>
      <p:sp>
        <p:nvSpPr>
          <p:cNvPr id="13" name="TextBox 12">
            <a:extLst>
              <a:ext uri="{FF2B5EF4-FFF2-40B4-BE49-F238E27FC236}">
                <a16:creationId xmlns:a16="http://schemas.microsoft.com/office/drawing/2014/main" id="{65FDACFB-45AC-344D-87C8-0EC29BCC2475}"/>
              </a:ext>
            </a:extLst>
          </p:cNvPr>
          <p:cNvSpPr txBox="1"/>
          <p:nvPr userDrawn="1"/>
        </p:nvSpPr>
        <p:spPr>
          <a:xfrm>
            <a:off x="490298" y="6455393"/>
            <a:ext cx="1956810" cy="138499"/>
          </a:xfrm>
          <a:prstGeom prst="rect">
            <a:avLst/>
          </a:prstGeom>
          <a:noFill/>
        </p:spPr>
        <p:txBody>
          <a:bodyPr wrap="square" lIns="0" tIns="0" rIns="0" bIns="0" rtlCol="0">
            <a:spAutoFit/>
          </a:bodyPr>
          <a:lstStyle/>
          <a:p>
            <a:fld id="{69C1D678-CE18-BA40-AE41-60E7006BDE26}" type="slidenum">
              <a:rPr lang="en-US" sz="900" smtClean="0">
                <a:solidFill>
                  <a:srgbClr val="041E42"/>
                </a:solidFill>
                <a:latin typeface="Arial" panose="020B0604020202020204" pitchFamily="34" charset="0"/>
                <a:cs typeface="Arial" panose="020B0604020202020204" pitchFamily="34" charset="0"/>
              </a:rPr>
              <a:t>‹#›</a:t>
            </a:fld>
            <a:endParaRPr lang="en-US" sz="900" dirty="0">
              <a:solidFill>
                <a:srgbClr val="041E42"/>
              </a:solidFill>
              <a:latin typeface="Arial" panose="020B0604020202020204" pitchFamily="34" charset="0"/>
              <a:cs typeface="Arial" panose="020B0604020202020204" pitchFamily="34" charset="0"/>
            </a:endParaRPr>
          </a:p>
        </p:txBody>
      </p:sp>
      <p:pic>
        <p:nvPicPr>
          <p:cNvPr id="15" name="Graphic 14">
            <a:extLst>
              <a:ext uri="{FF2B5EF4-FFF2-40B4-BE49-F238E27FC236}">
                <a16:creationId xmlns:a16="http://schemas.microsoft.com/office/drawing/2014/main" id="{9EEDA355-16BA-4045-AB40-B2E42E52C788}"/>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7821828" y="6172714"/>
            <a:ext cx="1112214" cy="475121"/>
          </a:xfrm>
          <a:prstGeom prst="rect">
            <a:avLst/>
          </a:prstGeom>
        </p:spPr>
      </p:pic>
      <p:cxnSp>
        <p:nvCxnSpPr>
          <p:cNvPr id="16" name="Straight Connector 15">
            <a:extLst>
              <a:ext uri="{FF2B5EF4-FFF2-40B4-BE49-F238E27FC236}">
                <a16:creationId xmlns:a16="http://schemas.microsoft.com/office/drawing/2014/main" id="{AF0596CC-E67E-4D43-8335-B5EC617C230E}"/>
              </a:ext>
            </a:extLst>
          </p:cNvPr>
          <p:cNvCxnSpPr>
            <a:cxnSpLocks/>
          </p:cNvCxnSpPr>
          <p:nvPr userDrawn="1"/>
        </p:nvCxnSpPr>
        <p:spPr>
          <a:xfrm>
            <a:off x="490298" y="6357554"/>
            <a:ext cx="7242345" cy="0"/>
          </a:xfrm>
          <a:prstGeom prst="line">
            <a:avLst/>
          </a:prstGeom>
          <a:ln w="12700">
            <a:solidFill>
              <a:srgbClr val="041E4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0624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11814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65971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0569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image" Target="../media/image4.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367BACB3-57D2-274D-AAA8-1235CE8B7DDA}"/>
              </a:ext>
            </a:extLst>
          </p:cNvPr>
          <p:cNvPicPr>
            <a:picLocks noChangeAspect="1"/>
          </p:cNvPicPr>
          <p:nvPr userDrawn="1"/>
        </p:nvPicPr>
        <p:blipFill>
          <a:blip r:embed="rId18">
            <a:extLst>
              <a:ext uri="{96DAC541-7B7A-43D3-8B79-37D633B846F1}">
                <asvg:svgBlip xmlns:asvg="http://schemas.microsoft.com/office/drawing/2016/SVG/main" r:embed="rId19"/>
              </a:ext>
            </a:extLst>
          </a:blip>
          <a:srcRect/>
          <a:stretch/>
        </p:blipFill>
        <p:spPr>
          <a:xfrm>
            <a:off x="5977466" y="2888628"/>
            <a:ext cx="2929471" cy="3773037"/>
          </a:xfrm>
          <a:prstGeom prst="rect">
            <a:avLst/>
          </a:prstGeom>
        </p:spPr>
      </p:pic>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Graphic 6">
            <a:extLst>
              <a:ext uri="{FF2B5EF4-FFF2-40B4-BE49-F238E27FC236}">
                <a16:creationId xmlns:a16="http://schemas.microsoft.com/office/drawing/2014/main" id="{06DD9963-F0D9-1E47-870E-622FC055FF58}"/>
              </a:ext>
            </a:extLst>
          </p:cNvPr>
          <p:cNvPicPr>
            <a:picLocks noChangeAspect="1"/>
          </p:cNvPicPr>
          <p:nvPr userDrawn="1"/>
        </p:nvPicPr>
        <p:blipFill>
          <a:blip r:embed="rId20">
            <a:extLst>
              <a:ext uri="{96DAC541-7B7A-43D3-8B79-37D633B846F1}">
                <asvg:svgBlip xmlns:asvg="http://schemas.microsoft.com/office/drawing/2016/SVG/main" r:embed="rId21"/>
              </a:ext>
            </a:extLst>
          </a:blip>
          <a:srcRect/>
          <a:stretch/>
        </p:blipFill>
        <p:spPr>
          <a:xfrm>
            <a:off x="7821828" y="6172714"/>
            <a:ext cx="1112214" cy="475121"/>
          </a:xfrm>
          <a:prstGeom prst="rect">
            <a:avLst/>
          </a:prstGeom>
        </p:spPr>
      </p:pic>
      <p:cxnSp>
        <p:nvCxnSpPr>
          <p:cNvPr id="8" name="Straight Connector 7">
            <a:extLst>
              <a:ext uri="{FF2B5EF4-FFF2-40B4-BE49-F238E27FC236}">
                <a16:creationId xmlns:a16="http://schemas.microsoft.com/office/drawing/2014/main" id="{D400E7E4-26A6-9D4E-8217-560389A19CAD}"/>
              </a:ext>
            </a:extLst>
          </p:cNvPr>
          <p:cNvCxnSpPr>
            <a:cxnSpLocks/>
          </p:cNvCxnSpPr>
          <p:nvPr userDrawn="1"/>
        </p:nvCxnSpPr>
        <p:spPr>
          <a:xfrm>
            <a:off x="490298" y="6357554"/>
            <a:ext cx="7242345" cy="0"/>
          </a:xfrm>
          <a:prstGeom prst="line">
            <a:avLst/>
          </a:prstGeom>
          <a:ln w="12700">
            <a:solidFill>
              <a:srgbClr val="041E42"/>
            </a:solidFill>
          </a:ln>
          <a:effectLst/>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23B9EB1D-AE07-7246-984D-F4D46B6F5165}"/>
              </a:ext>
            </a:extLst>
          </p:cNvPr>
          <p:cNvSpPr txBox="1"/>
          <p:nvPr userDrawn="1"/>
        </p:nvSpPr>
        <p:spPr>
          <a:xfrm>
            <a:off x="490298" y="6455393"/>
            <a:ext cx="1956810" cy="138499"/>
          </a:xfrm>
          <a:prstGeom prst="rect">
            <a:avLst/>
          </a:prstGeom>
          <a:noFill/>
        </p:spPr>
        <p:txBody>
          <a:bodyPr wrap="square" lIns="0" tIns="0" rIns="0" bIns="0" rtlCol="0">
            <a:spAutoFit/>
          </a:bodyPr>
          <a:lstStyle/>
          <a:p>
            <a:fld id="{69C1D678-CE18-BA40-AE41-60E7006BDE26}" type="slidenum">
              <a:rPr lang="en-US" sz="900" smtClean="0">
                <a:solidFill>
                  <a:srgbClr val="041E42"/>
                </a:solidFill>
                <a:latin typeface="Arial" panose="020B0604020202020204" pitchFamily="34" charset="0"/>
                <a:cs typeface="Arial" panose="020B0604020202020204" pitchFamily="34" charset="0"/>
              </a:rPr>
              <a:t>‹#›</a:t>
            </a:fld>
            <a:endParaRPr lang="en-US" sz="900" dirty="0">
              <a:solidFill>
                <a:srgbClr val="041E42"/>
              </a:solidFill>
              <a:latin typeface="Arial" panose="020B0604020202020204" pitchFamily="34" charset="0"/>
              <a:cs typeface="Arial" panose="020B0604020202020204" pitchFamily="34" charset="0"/>
            </a:endParaRPr>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3626457542"/>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Lst>
  <p:txStyles>
    <p:titleStyle>
      <a:lvl1pPr algn="l" defTabSz="914400" rtl="0" eaLnBrk="1" latinLnBrk="0" hangingPunct="1">
        <a:lnSpc>
          <a:spcPct val="90000"/>
        </a:lnSpc>
        <a:spcBef>
          <a:spcPct val="0"/>
        </a:spcBef>
        <a:buNone/>
        <a:defRPr sz="4400" kern="1200" cap="all" baseline="0">
          <a:solidFill>
            <a:srgbClr val="041E42"/>
          </a:solidFill>
          <a:latin typeface="Impact" panose="020B0806030902050204" pitchFamily="34" charset="0"/>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lumMod val="65000"/>
              <a:lumOff val="35000"/>
            </a:schemeClr>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A8996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A8996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A8996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A8996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nam11.safelinks.protection.outlook.com/?url=https%3A%2F%2Fopenai.com%2Fblog%2Fchatgpt&amp;data=05%7C01%7Calm133%40uakron.edu%7C7e8e682c203d48f51c2208db976855a1%7Ce8575dedd7f94ecea4aa0b32991aeedd%7C0%7C0%7C638270246599472481%7CUnknown%7CTWFpbGZsb3d8eyJWIjoiMC4wLjAwMDAiLCJQIjoiV2luMzIiLCJBTiI6Ik1haWwiLCJXVCI6Mn0%3D%7C3000%7C%7C%7C&amp;sdata=bvOlhN0rojzoJo45%2Fbu57wnMRbAKSrVOZJ%2Bo%2FNFkpRU%3D&amp;reserved=0" TargetMode="External"/><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hyperlink" Target="https://nam11.safelinks.protection.outlook.com/?url=https%3A%2F%2Fuakron-prod.dotcms.cloud%2Fogc%2FUniversityRules%2Fpdf%2F41-01.pdf&amp;data=05%7C01%7Calm133%40uakron.edu%7C7e8e682c203d48f51c2208db976855a1%7Ce8575dedd7f94ecea4aa0b32991aeedd%7C0%7C0%7C638270246599472481%7CUnknown%7CTWFpbGZsb3d8eyJWIjoiMC4wLjAwMDAiLCJQIjoiV2luMzIiLCJBTiI6Ik1haWwiLCJXVCI6Mn0%3D%7C3000%7C%7C%7C&amp;sdata=%2Frun17jodn7rNgINvL3aioKP8KHYKECEF%2Fc%2B9%2FR5weM%3D&amp;reserved=0"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hyperlink" Target="https://www.uakron.edu/studentconduct/index.dot"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www.uakron.edu/itl/"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17.png"/><Relationship Id="rId4" Type="http://schemas.openxmlformats.org/officeDocument/2006/relationships/hyperlink" Target="mailto:ITL@uakron.edu"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uakron.edu/itl/"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s://uakron.edu/learn/ols/index.dot"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18.png"/><Relationship Id="rId4" Type="http://schemas.openxmlformats.org/officeDocument/2006/relationships/hyperlink" Target="mailto:DDSHelp@uakron.edu"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81136FF-9BFC-E044-CC31-FE2BA09E8E0F}"/>
              </a:ext>
            </a:extLst>
          </p:cNvPr>
          <p:cNvSpPr>
            <a:spLocks noGrp="1"/>
          </p:cNvSpPr>
          <p:nvPr>
            <p:ph type="subTitle" idx="1"/>
          </p:nvPr>
        </p:nvSpPr>
        <p:spPr>
          <a:xfrm>
            <a:off x="485775" y="2217463"/>
            <a:ext cx="5226246" cy="3028088"/>
          </a:xfrm>
        </p:spPr>
        <p:txBody>
          <a:bodyPr/>
          <a:lstStyle/>
          <a:p>
            <a:r>
              <a:rPr lang="en-US" sz="5200" dirty="0">
                <a:latin typeface="Impact" panose="020B0806030902050204" pitchFamily="34" charset="0"/>
              </a:rPr>
              <a:t>Teaching at UA: An Introduction for Graduate Teaching Assistants</a:t>
            </a:r>
          </a:p>
        </p:txBody>
      </p:sp>
      <p:sp>
        <p:nvSpPr>
          <p:cNvPr id="4" name="Text Placeholder 3">
            <a:extLst>
              <a:ext uri="{FF2B5EF4-FFF2-40B4-BE49-F238E27FC236}">
                <a16:creationId xmlns:a16="http://schemas.microsoft.com/office/drawing/2014/main" id="{4D23D32B-EAF7-E849-01AD-6822153A400C}"/>
              </a:ext>
            </a:extLst>
          </p:cNvPr>
          <p:cNvSpPr>
            <a:spLocks noGrp="1"/>
          </p:cNvSpPr>
          <p:nvPr>
            <p:ph type="body" sz="quarter" idx="15"/>
          </p:nvPr>
        </p:nvSpPr>
        <p:spPr>
          <a:xfrm>
            <a:off x="211873" y="5951623"/>
            <a:ext cx="4360127" cy="528690"/>
          </a:xfrm>
        </p:spPr>
        <p:txBody>
          <a:bodyPr/>
          <a:lstStyle/>
          <a:p>
            <a:r>
              <a:rPr lang="en-US" dirty="0">
                <a:latin typeface="+mj-lt"/>
              </a:rPr>
              <a:t>Jenny Hebert, Director, Institute for Teaching , Learning, and Assessment</a:t>
            </a:r>
          </a:p>
          <a:p>
            <a:r>
              <a:rPr lang="en-US" dirty="0">
                <a:latin typeface="+mj-lt"/>
              </a:rPr>
              <a:t>Elena Popa, Associate Director, Institute for Teaching, Learning, and Assessment </a:t>
            </a:r>
          </a:p>
          <a:p>
            <a:endParaRPr lang="en-US" dirty="0"/>
          </a:p>
        </p:txBody>
      </p:sp>
    </p:spTree>
    <p:extLst>
      <p:ext uri="{BB962C8B-B14F-4D97-AF65-F5344CB8AC3E}">
        <p14:creationId xmlns:p14="http://schemas.microsoft.com/office/powerpoint/2010/main" val="3456686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05129C4-0307-7167-0289-577012DA33A0}"/>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Use Inclusive Teaching Practices</a:t>
            </a:r>
          </a:p>
        </p:txBody>
      </p:sp>
      <p:sp>
        <p:nvSpPr>
          <p:cNvPr id="6" name="Content Placeholder 5">
            <a:extLst>
              <a:ext uri="{FF2B5EF4-FFF2-40B4-BE49-F238E27FC236}">
                <a16:creationId xmlns:a16="http://schemas.microsoft.com/office/drawing/2014/main" id="{46AAB751-5C9D-F0D8-7A31-E2AC10A51F68}"/>
              </a:ext>
            </a:extLst>
          </p:cNvPr>
          <p:cNvSpPr>
            <a:spLocks noGrp="1"/>
          </p:cNvSpPr>
          <p:nvPr>
            <p:ph idx="1"/>
          </p:nvPr>
        </p:nvSpPr>
        <p:spPr/>
        <p:txBody>
          <a:bodyPr vert="horz" lIns="91440" tIns="45720" rIns="91440" bIns="45720" rtlCol="0" anchor="t">
            <a:noAutofit/>
          </a:bodyPr>
          <a:lstStyle/>
          <a:p>
            <a:r>
              <a:rPr lang="en-US" sz="2400" dirty="0">
                <a:latin typeface="Calibri" panose="020F0502020204030204" pitchFamily="34" charset="0"/>
                <a:cs typeface="Calibri" panose="020F0502020204030204" pitchFamily="34" charset="0"/>
              </a:rPr>
              <a:t>“Pedagogy that strives to serve the needs of all students, regardless of background or identity, and support their engagement with subject material" (Yale </a:t>
            </a:r>
            <a:r>
              <a:rPr lang="en-US" sz="2400" dirty="0" err="1">
                <a:latin typeface="Calibri" panose="020F0502020204030204" pitchFamily="34" charset="0"/>
                <a:cs typeface="Calibri" panose="020F0502020204030204" pitchFamily="34" charset="0"/>
              </a:rPr>
              <a:t>Poorvu</a:t>
            </a:r>
            <a:r>
              <a:rPr lang="en-US" sz="2400" dirty="0">
                <a:latin typeface="Calibri" panose="020F0502020204030204" pitchFamily="34" charset="0"/>
                <a:cs typeface="Calibri" panose="020F0502020204030204" pitchFamily="34" charset="0"/>
              </a:rPr>
              <a:t> Center for Teaching and Learning, 2017).</a:t>
            </a:r>
          </a:p>
          <a:p>
            <a:r>
              <a:rPr lang="en-US" sz="2400" dirty="0">
                <a:latin typeface="Calibri" panose="020F0502020204030204" pitchFamily="34" charset="0"/>
                <a:cs typeface="Calibri" panose="020F0502020204030204" pitchFamily="34" charset="0"/>
              </a:rPr>
              <a:t>Examples of Inclusive Teaching Practices: </a:t>
            </a:r>
          </a:p>
          <a:p>
            <a:pPr lvl="1"/>
            <a:r>
              <a:rPr lang="en-US" sz="2000" dirty="0">
                <a:latin typeface="Calibri" panose="020F0502020204030204" pitchFamily="34" charset="0"/>
                <a:cs typeface="Calibri" panose="020F0502020204030204" pitchFamily="34" charset="0"/>
              </a:rPr>
              <a:t>Make materials accessible (e.g., closed captioned; Yuja software and training from OLS) </a:t>
            </a:r>
          </a:p>
          <a:p>
            <a:pPr lvl="1"/>
            <a:r>
              <a:rPr lang="en-US" sz="2000" dirty="0">
                <a:latin typeface="Calibri" panose="020F0502020204030204" pitchFamily="34" charset="0"/>
                <a:cs typeface="Calibri" panose="020F0502020204030204" pitchFamily="34" charset="0"/>
              </a:rPr>
              <a:t>Use inclusive language </a:t>
            </a:r>
          </a:p>
          <a:p>
            <a:pPr lvl="1"/>
            <a:r>
              <a:rPr lang="en-US" sz="2000">
                <a:latin typeface="Calibri"/>
                <a:ea typeface="Calibri"/>
                <a:cs typeface="Calibri"/>
              </a:rPr>
              <a:t>Know and use students' names:  model; ask for </a:t>
            </a:r>
            <a:r>
              <a:rPr lang="en-US" sz="2000" i="1">
                <a:latin typeface="Calibri"/>
                <a:ea typeface="Calibri"/>
                <a:cs typeface="Calibri"/>
              </a:rPr>
              <a:t>preferred</a:t>
            </a:r>
            <a:r>
              <a:rPr lang="en-US" sz="2000">
                <a:latin typeface="Calibri"/>
                <a:ea typeface="Calibri"/>
                <a:cs typeface="Calibri"/>
              </a:rPr>
              <a:t> names</a:t>
            </a:r>
          </a:p>
          <a:p>
            <a:pPr lvl="1"/>
            <a:r>
              <a:rPr lang="en-US" sz="2000" dirty="0">
                <a:latin typeface="Calibri" panose="020F0502020204030204" pitchFamily="34" charset="0"/>
                <a:cs typeface="Calibri" panose="020F0502020204030204" pitchFamily="34" charset="0"/>
              </a:rPr>
              <a:t>Use materials that represent diverse voices</a:t>
            </a:r>
          </a:p>
          <a:p>
            <a:pPr lvl="1"/>
            <a:r>
              <a:rPr lang="en-US" sz="2000" dirty="0">
                <a:latin typeface="Calibri" panose="020F0502020204030204" pitchFamily="34" charset="0"/>
                <a:cs typeface="Calibri" panose="020F0502020204030204" pitchFamily="34" charset="0"/>
              </a:rPr>
              <a:t>Invite discussion of diverse perspectives</a:t>
            </a:r>
          </a:p>
        </p:txBody>
      </p:sp>
    </p:spTree>
    <p:extLst>
      <p:ext uri="{BB962C8B-B14F-4D97-AF65-F5344CB8AC3E}">
        <p14:creationId xmlns:p14="http://schemas.microsoft.com/office/powerpoint/2010/main" val="3093773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05129C4-0307-7167-0289-577012DA33A0}"/>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Commit to Active Instruction</a:t>
            </a:r>
          </a:p>
        </p:txBody>
      </p:sp>
      <p:sp>
        <p:nvSpPr>
          <p:cNvPr id="6" name="Content Placeholder 5">
            <a:extLst>
              <a:ext uri="{FF2B5EF4-FFF2-40B4-BE49-F238E27FC236}">
                <a16:creationId xmlns:a16="http://schemas.microsoft.com/office/drawing/2014/main" id="{46AAB751-5C9D-F0D8-7A31-E2AC10A51F68}"/>
              </a:ext>
            </a:extLst>
          </p:cNvPr>
          <p:cNvSpPr>
            <a:spLocks noGrp="1"/>
          </p:cNvSpPr>
          <p:nvPr>
            <p:ph sz="half" idx="1"/>
          </p:nvPr>
        </p:nvSpPr>
        <p:spPr/>
        <p:txBody>
          <a:bodyPr/>
          <a:lstStyle/>
          <a:p>
            <a:r>
              <a:rPr lang="en-US" dirty="0">
                <a:latin typeface="Calibri" panose="020F0502020204030204" pitchFamily="34" charset="0"/>
                <a:cs typeface="Calibri" panose="020F0502020204030204" pitchFamily="34" charset="0"/>
              </a:rPr>
              <a:t>Active learning techniques:</a:t>
            </a:r>
          </a:p>
          <a:p>
            <a:pPr lvl="1"/>
            <a:r>
              <a:rPr lang="en-US" dirty="0">
                <a:latin typeface="Calibri" panose="020F0502020204030204" pitchFamily="34" charset="0"/>
                <a:cs typeface="Calibri" panose="020F0502020204030204" pitchFamily="34" charset="0"/>
              </a:rPr>
              <a:t>Small group discussions</a:t>
            </a:r>
          </a:p>
          <a:p>
            <a:pPr lvl="1"/>
            <a:r>
              <a:rPr lang="en-US" dirty="0">
                <a:latin typeface="Calibri" panose="020F0502020204030204" pitchFamily="34" charset="0"/>
                <a:cs typeface="Calibri" panose="020F0502020204030204" pitchFamily="34" charset="0"/>
              </a:rPr>
              <a:t>Games/gamification </a:t>
            </a:r>
          </a:p>
          <a:p>
            <a:pPr lvl="1"/>
            <a:r>
              <a:rPr lang="en-US" dirty="0">
                <a:latin typeface="Calibri" panose="020F0502020204030204" pitchFamily="34" charset="0"/>
                <a:cs typeface="Calibri" panose="020F0502020204030204" pitchFamily="34" charset="0"/>
              </a:rPr>
              <a:t>Polling </a:t>
            </a:r>
          </a:p>
          <a:p>
            <a:pPr lvl="1"/>
            <a:r>
              <a:rPr lang="en-US" dirty="0">
                <a:latin typeface="Calibri" panose="020F0502020204030204" pitchFamily="34" charset="0"/>
                <a:cs typeface="Calibri" panose="020F0502020204030204" pitchFamily="34" charset="0"/>
              </a:rPr>
              <a:t>Think-Pair-Share</a:t>
            </a:r>
          </a:p>
        </p:txBody>
      </p:sp>
      <p:pic>
        <p:nvPicPr>
          <p:cNvPr id="2" name="Content Placeholder 1">
            <a:extLst>
              <a:ext uri="{FF2B5EF4-FFF2-40B4-BE49-F238E27FC236}">
                <a16:creationId xmlns:a16="http://schemas.microsoft.com/office/drawing/2014/main" id="{434F7FD7-D588-8C60-BE34-AE1803204EC1}"/>
              </a:ext>
            </a:extLst>
          </p:cNvPr>
          <p:cNvPicPr>
            <a:picLocks noGrp="1" noChangeAspect="1"/>
          </p:cNvPicPr>
          <p:nvPr>
            <p:ph sz="half" idx="2"/>
          </p:nvPr>
        </p:nvPicPr>
        <p:blipFill>
          <a:blip r:embed="rId3"/>
          <a:stretch>
            <a:fillRect/>
          </a:stretch>
        </p:blipFill>
        <p:spPr>
          <a:xfrm>
            <a:off x="4629150" y="2336201"/>
            <a:ext cx="3886200" cy="2185598"/>
          </a:xfrm>
        </p:spPr>
      </p:pic>
    </p:spTree>
    <p:extLst>
      <p:ext uri="{BB962C8B-B14F-4D97-AF65-F5344CB8AC3E}">
        <p14:creationId xmlns:p14="http://schemas.microsoft.com/office/powerpoint/2010/main" val="2276556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05129C4-0307-7167-0289-577012DA33A0}"/>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Provide Quality Feedback</a:t>
            </a:r>
          </a:p>
        </p:txBody>
      </p:sp>
      <p:sp>
        <p:nvSpPr>
          <p:cNvPr id="6" name="Content Placeholder 5">
            <a:extLst>
              <a:ext uri="{FF2B5EF4-FFF2-40B4-BE49-F238E27FC236}">
                <a16:creationId xmlns:a16="http://schemas.microsoft.com/office/drawing/2014/main" id="{46AAB751-5C9D-F0D8-7A31-E2AC10A51F68}"/>
              </a:ext>
            </a:extLst>
          </p:cNvPr>
          <p:cNvSpPr>
            <a:spLocks noGrp="1"/>
          </p:cNvSpPr>
          <p:nvPr>
            <p:ph idx="1"/>
          </p:nvPr>
        </p:nvSpPr>
        <p:spPr/>
        <p:txBody>
          <a:bodyPr/>
          <a:lstStyle/>
          <a:p>
            <a:r>
              <a:rPr lang="en-US" dirty="0">
                <a:latin typeface="Calibri" panose="020F0502020204030204" pitchFamily="34" charset="0"/>
                <a:cs typeface="Calibri" panose="020F0502020204030204" pitchFamily="34" charset="0"/>
              </a:rPr>
              <a:t>Provide multiple opportunities for students to demonstrate learning. </a:t>
            </a:r>
          </a:p>
          <a:p>
            <a:r>
              <a:rPr lang="en-US" dirty="0">
                <a:latin typeface="Calibri" panose="020F0502020204030204" pitchFamily="34" charset="0"/>
                <a:cs typeface="Calibri" panose="020F0502020204030204" pitchFamily="34" charset="0"/>
              </a:rPr>
              <a:t>Provide feedback early. </a:t>
            </a:r>
          </a:p>
          <a:p>
            <a:r>
              <a:rPr lang="en-US" dirty="0">
                <a:latin typeface="Calibri" panose="020F0502020204030204" pitchFamily="34" charset="0"/>
                <a:cs typeface="Calibri" panose="020F0502020204030204" pitchFamily="34" charset="0"/>
              </a:rPr>
              <a:t>Provide students with clear instructions, rationale, and evaluation criteria. </a:t>
            </a:r>
          </a:p>
          <a:p>
            <a:r>
              <a:rPr lang="en-US" dirty="0">
                <a:latin typeface="Calibri" panose="020F0502020204030204" pitchFamily="34" charset="0"/>
                <a:cs typeface="Calibri" panose="020F0502020204030204" pitchFamily="34" charset="0"/>
              </a:rPr>
              <a:t>Use rubrics. </a:t>
            </a:r>
          </a:p>
          <a:p>
            <a:pPr marL="0" indent="0">
              <a:buNone/>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84326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967E11-CB5B-83EF-22E5-4A8A6CD1E2DF}"/>
              </a:ext>
            </a:extLst>
          </p:cNvPr>
          <p:cNvSpPr>
            <a:spLocks noGrp="1"/>
          </p:cNvSpPr>
          <p:nvPr>
            <p:ph type="title"/>
          </p:nvPr>
        </p:nvSpPr>
        <p:spPr/>
        <p:txBody>
          <a:bodyPr/>
          <a:lstStyle/>
          <a:p>
            <a:r>
              <a:rPr lang="en-US" dirty="0">
                <a:latin typeface="+mn-lt"/>
              </a:rPr>
              <a:t>AI Challenges </a:t>
            </a:r>
          </a:p>
        </p:txBody>
      </p:sp>
      <p:sp>
        <p:nvSpPr>
          <p:cNvPr id="5" name="Content Placeholder 4">
            <a:extLst>
              <a:ext uri="{FF2B5EF4-FFF2-40B4-BE49-F238E27FC236}">
                <a16:creationId xmlns:a16="http://schemas.microsoft.com/office/drawing/2014/main" id="{6E56AB29-8B6A-EDD3-C597-224E13D5E187}"/>
              </a:ext>
            </a:extLst>
          </p:cNvPr>
          <p:cNvSpPr>
            <a:spLocks noGrp="1"/>
          </p:cNvSpPr>
          <p:nvPr>
            <p:ph sz="half" idx="1"/>
          </p:nvPr>
        </p:nvSpPr>
        <p:spPr/>
        <p:txBody>
          <a:bodyPr/>
          <a:lstStyle/>
          <a:p>
            <a:r>
              <a:rPr lang="en-US" dirty="0" err="1">
                <a:latin typeface="+mn-lt"/>
              </a:rPr>
              <a:t>ChatGPT</a:t>
            </a:r>
            <a:r>
              <a:rPr lang="en-US" dirty="0">
                <a:latin typeface="+mn-lt"/>
              </a:rPr>
              <a:t>, Bard AI, Bing AI, Elicit, etc. </a:t>
            </a:r>
          </a:p>
          <a:p>
            <a:r>
              <a:rPr lang="en-US" dirty="0">
                <a:latin typeface="+mn-lt"/>
              </a:rPr>
              <a:t>UA Policy </a:t>
            </a:r>
          </a:p>
          <a:p>
            <a:r>
              <a:rPr lang="en-US" dirty="0">
                <a:latin typeface="+mn-lt"/>
              </a:rPr>
              <a:t>Explaining ethical and unethical uses of AI to students. </a:t>
            </a:r>
          </a:p>
          <a:p>
            <a:r>
              <a:rPr lang="en-US" dirty="0">
                <a:latin typeface="+mn-lt"/>
              </a:rPr>
              <a:t>Model and incorporate</a:t>
            </a:r>
          </a:p>
        </p:txBody>
      </p:sp>
      <p:sp>
        <p:nvSpPr>
          <p:cNvPr id="6" name="Content Placeholder 5">
            <a:extLst>
              <a:ext uri="{FF2B5EF4-FFF2-40B4-BE49-F238E27FC236}">
                <a16:creationId xmlns:a16="http://schemas.microsoft.com/office/drawing/2014/main" id="{69A4968B-4D2A-1440-299B-D63F8A6BC476}"/>
              </a:ext>
            </a:extLst>
          </p:cNvPr>
          <p:cNvSpPr>
            <a:spLocks noGrp="1"/>
          </p:cNvSpPr>
          <p:nvPr>
            <p:ph sz="half" idx="2"/>
          </p:nvPr>
        </p:nvSpPr>
        <p:spPr>
          <a:xfrm>
            <a:off x="4629150" y="1700766"/>
            <a:ext cx="3886200" cy="4351338"/>
          </a:xfrm>
          <a:ln>
            <a:solidFill>
              <a:schemeClr val="tx1"/>
            </a:solidFill>
          </a:ln>
        </p:spPr>
        <p:txBody>
          <a:bodyPr/>
          <a:lstStyle/>
          <a:p>
            <a:pPr marL="0" indent="0">
              <a:buNone/>
            </a:pPr>
            <a:r>
              <a:rPr lang="en-US" sz="1400" b="1" dirty="0">
                <a:effectLst/>
                <a:latin typeface="Calibri" panose="020F0502020204030204" pitchFamily="34" charset="0"/>
                <a:ea typeface="MS Mincho" panose="02020609040205080304" pitchFamily="49" charset="-128"/>
                <a:cs typeface="Times New Roman" panose="02020603050405020304" pitchFamily="18" charset="0"/>
              </a:rPr>
              <a:t>Ethical Use of AI: </a:t>
            </a:r>
            <a:r>
              <a:rPr lang="en-US" sz="1400" dirty="0">
                <a:effectLst/>
                <a:latin typeface="Calibri" panose="020F0502020204030204" pitchFamily="34" charset="0"/>
                <a:ea typeface="MS Mincho" panose="02020609040205080304" pitchFamily="49" charset="-128"/>
                <a:cs typeface="Times New Roman" panose="02020603050405020304" pitchFamily="18" charset="0"/>
              </a:rPr>
              <a:t>AI tools (such as </a:t>
            </a:r>
            <a:r>
              <a:rPr lang="en-US" sz="1400" u="sng" dirty="0">
                <a:solidFill>
                  <a:srgbClr val="0000FF"/>
                </a:solidFill>
                <a:effectLst/>
                <a:latin typeface="Calibri" panose="020F0502020204030204" pitchFamily="34" charset="0"/>
                <a:ea typeface="MS Mincho" panose="02020609040205080304" pitchFamily="49" charset="-128"/>
                <a:cs typeface="Times New Roman" panose="02020603050405020304" pitchFamily="18" charset="0"/>
                <a:hlinkClick r:id="rId3" tooltip="https://nam11.safelinks.protection.outlook.com/?url=https%3A%2F%2Fopenai.com%2Fblog%2Fchatgpt&amp;data=05%7C01%7Calm133%40uakron.edu%7C7e8e682c203d48f51c2208db976855a1%7Ce8575dedd7f94ecea4aa0b32991aeedd%7C0%7C0%7C638270246599472481%7CUnknown%7CTWFpbGZsb3d8eyJ"/>
              </a:rPr>
              <a:t>ChatGPT</a:t>
            </a:r>
            <a:r>
              <a:rPr lang="en-US" sz="1400" dirty="0">
                <a:effectLst/>
                <a:latin typeface="Calibri" panose="020F0502020204030204" pitchFamily="34" charset="0"/>
                <a:ea typeface="MS Mincho" panose="02020609040205080304" pitchFamily="49" charset="-128"/>
                <a:cs typeface="Times New Roman" panose="02020603050405020304" pitchFamily="18" charset="0"/>
              </a:rPr>
              <a:t>) are powerful tools that can be used to aid in the learning process. Students should look to their instructors for guidance on the fair and ethical use of AI tools for this course. The inappropriate or unethical use of such technologies will violate the </a:t>
            </a:r>
            <a:r>
              <a:rPr lang="en-US" sz="1400" u="sng" dirty="0">
                <a:solidFill>
                  <a:srgbClr val="0000FF"/>
                </a:solidFill>
                <a:effectLst/>
                <a:latin typeface="Calibri" panose="020F0502020204030204" pitchFamily="34" charset="0"/>
                <a:ea typeface="MS Mincho" panose="02020609040205080304" pitchFamily="49" charset="-128"/>
                <a:cs typeface="Times New Roman" panose="02020603050405020304" pitchFamily="18" charset="0"/>
                <a:hlinkClick r:id="rId4" tooltip="https://nam11.safelinks.protection.outlook.com/?url=https%3A%2F%2Fuakron-prod.dotcms.cloud%2Fogc%2FUniversityRules%2Fpdf%2F41-01.pdf&amp;data=05%7C01%7Calm133%40uakron.edu%7C7e8e682c203d48f51c2208db976855a1%7Ce8575dedd7f94ecea4aa0b32991aeedd%7C0%7C0%7C6382702"/>
              </a:rPr>
              <a:t>Code of Student Conduct</a:t>
            </a:r>
            <a:r>
              <a:rPr lang="en-US" sz="1400" dirty="0">
                <a:effectLst/>
                <a:latin typeface="Calibri" panose="020F0502020204030204" pitchFamily="34" charset="0"/>
                <a:ea typeface="MS Mincho" panose="02020609040205080304" pitchFamily="49" charset="-128"/>
                <a:cs typeface="Times New Roman" panose="02020603050405020304" pitchFamily="18" charset="0"/>
              </a:rPr>
              <a:t> as cheating, plagiarism, fabrication, unauthorized collaboration, misrepresentation, and/or gaining an unfair advantage. The Code of Student Conduct is a University rule that provides the framework for the student conduct process at the University of Akron and defines student misconduct and the process that the University will use to address student misconduct reported to the Department of Student Conduct and Community Standards. Students at the University of Akron are responsible to know and abide by the Code of Student Conduct and all University rules, regulations, and policies.</a:t>
            </a:r>
            <a:endParaRPr lang="en-US" sz="14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US" sz="1400" dirty="0"/>
          </a:p>
        </p:txBody>
      </p:sp>
    </p:spTree>
    <p:extLst>
      <p:ext uri="{BB962C8B-B14F-4D97-AF65-F5344CB8AC3E}">
        <p14:creationId xmlns:p14="http://schemas.microsoft.com/office/powerpoint/2010/main" val="3764641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612CB9C-2ED2-A2CF-E786-55D0DA5A5C63}"/>
              </a:ext>
            </a:extLst>
          </p:cNvPr>
          <p:cNvSpPr>
            <a:spLocks noGrp="1"/>
          </p:cNvSpPr>
          <p:nvPr>
            <p:ph type="title"/>
          </p:nvPr>
        </p:nvSpPr>
        <p:spPr/>
        <p:txBody>
          <a:bodyPr/>
          <a:lstStyle/>
          <a:p>
            <a:r>
              <a:rPr lang="en-US" sz="3200" dirty="0">
                <a:latin typeface="+mj-lt"/>
              </a:rPr>
              <a:t>Managing Difficult Students and Student Challenges </a:t>
            </a:r>
            <a:br>
              <a:rPr lang="en-US" sz="3200" dirty="0">
                <a:latin typeface="+mj-lt"/>
              </a:rPr>
            </a:br>
            <a:r>
              <a:rPr lang="en-US" sz="3200" dirty="0">
                <a:latin typeface="+mj-lt"/>
              </a:rPr>
              <a:t>as a GTA</a:t>
            </a:r>
            <a:br>
              <a:rPr lang="en-US" sz="3200" dirty="0">
                <a:latin typeface="+mj-lt"/>
              </a:rPr>
            </a:br>
            <a:endParaRPr lang="en-US" sz="3200" dirty="0">
              <a:latin typeface="+mj-lt"/>
            </a:endParaRPr>
          </a:p>
        </p:txBody>
      </p:sp>
      <p:sp>
        <p:nvSpPr>
          <p:cNvPr id="6" name="Text Placeholder 5">
            <a:extLst>
              <a:ext uri="{FF2B5EF4-FFF2-40B4-BE49-F238E27FC236}">
                <a16:creationId xmlns:a16="http://schemas.microsoft.com/office/drawing/2014/main" id="{7A3D3CC0-C380-9B73-2ABF-311C9731B0D3}"/>
              </a:ext>
            </a:extLst>
          </p:cNvPr>
          <p:cNvSpPr>
            <a:spLocks noGrp="1"/>
          </p:cNvSpPr>
          <p:nvPr>
            <p:ph type="body" idx="1"/>
          </p:nvPr>
        </p:nvSpPr>
        <p:spPr/>
        <p:txBody>
          <a:bodyPr/>
          <a:lstStyle/>
          <a:p>
            <a:endParaRPr lang="en-US"/>
          </a:p>
        </p:txBody>
      </p:sp>
      <p:sp>
        <p:nvSpPr>
          <p:cNvPr id="7" name="Text Placeholder 6">
            <a:extLst>
              <a:ext uri="{FF2B5EF4-FFF2-40B4-BE49-F238E27FC236}">
                <a16:creationId xmlns:a16="http://schemas.microsoft.com/office/drawing/2014/main" id="{50C783FB-B363-0A25-201E-90FF9E578851}"/>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357755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F2BBBEA-0433-B4AE-BB7A-C480536D6EB1}"/>
              </a:ext>
            </a:extLst>
          </p:cNvPr>
          <p:cNvSpPr>
            <a:spLocks noGrp="1"/>
          </p:cNvSpPr>
          <p:nvPr>
            <p:ph type="title"/>
          </p:nvPr>
        </p:nvSpPr>
        <p:spPr/>
        <p:txBody>
          <a:bodyPr/>
          <a:lstStyle/>
          <a:p>
            <a:r>
              <a:rPr lang="en-US" b="1">
                <a:latin typeface="+mj-lt"/>
              </a:rPr>
              <a:t>Case Study 1: Melissa</a:t>
            </a:r>
            <a:r>
              <a:rPr lang="en-US" dirty="0">
                <a:latin typeface="+mj-lt"/>
              </a:rPr>
              <a:t> </a:t>
            </a:r>
          </a:p>
        </p:txBody>
      </p:sp>
      <p:sp>
        <p:nvSpPr>
          <p:cNvPr id="6" name="Content Placeholder 5">
            <a:extLst>
              <a:ext uri="{FF2B5EF4-FFF2-40B4-BE49-F238E27FC236}">
                <a16:creationId xmlns:a16="http://schemas.microsoft.com/office/drawing/2014/main" id="{A2CF8332-847E-9D95-8B2A-58161F1D0E4E}"/>
              </a:ext>
            </a:extLst>
          </p:cNvPr>
          <p:cNvSpPr>
            <a:spLocks noGrp="1"/>
          </p:cNvSpPr>
          <p:nvPr>
            <p:ph idx="1"/>
          </p:nvPr>
        </p:nvSpPr>
        <p:spPr/>
        <p:txBody>
          <a:bodyPr/>
          <a:lstStyle/>
          <a:p>
            <a:r>
              <a:rPr lang="en-US" dirty="0">
                <a:latin typeface="+mj-lt"/>
              </a:rPr>
              <a:t>Melissa has been a great student for most of the semester in your College Writing course. However, over the past couple of weeks you have noticed that she is quiet in class. </a:t>
            </a:r>
          </a:p>
          <a:p>
            <a:r>
              <a:rPr lang="en-US" dirty="0">
                <a:latin typeface="+mj-lt"/>
              </a:rPr>
              <a:t>You are grading the weekly reflection activity and find the following comment on Melissa’s submission: </a:t>
            </a:r>
          </a:p>
          <a:p>
            <a:pPr lvl="1"/>
            <a:r>
              <a:rPr lang="en-US" sz="2000" dirty="0">
                <a:latin typeface="+mj-lt"/>
              </a:rPr>
              <a:t>I am really struggling with finding the motivation to write this reflection entry this week. I honestly feel like I have nothing to say and I am not really sure if I want to even stay in school. </a:t>
            </a:r>
          </a:p>
        </p:txBody>
      </p:sp>
    </p:spTree>
    <p:extLst>
      <p:ext uri="{BB962C8B-B14F-4D97-AF65-F5344CB8AC3E}">
        <p14:creationId xmlns:p14="http://schemas.microsoft.com/office/powerpoint/2010/main" val="3086144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50A98-0436-F1B0-5739-AD02EBD0CF98}"/>
              </a:ext>
            </a:extLst>
          </p:cNvPr>
          <p:cNvSpPr>
            <a:spLocks noGrp="1"/>
          </p:cNvSpPr>
          <p:nvPr>
            <p:ph type="title"/>
          </p:nvPr>
        </p:nvSpPr>
        <p:spPr>
          <a:xfrm>
            <a:off x="628650" y="216444"/>
            <a:ext cx="7886700" cy="768002"/>
          </a:xfrm>
        </p:spPr>
        <p:txBody>
          <a:bodyPr/>
          <a:lstStyle/>
          <a:p>
            <a:r>
              <a:rPr lang="en-US">
                <a:latin typeface="Impact"/>
              </a:rPr>
              <a:t>Tips you can use for Melissa</a:t>
            </a:r>
            <a:endParaRPr lang="en-US"/>
          </a:p>
        </p:txBody>
      </p:sp>
      <p:sp>
        <p:nvSpPr>
          <p:cNvPr id="3" name="Content Placeholder 2">
            <a:extLst>
              <a:ext uri="{FF2B5EF4-FFF2-40B4-BE49-F238E27FC236}">
                <a16:creationId xmlns:a16="http://schemas.microsoft.com/office/drawing/2014/main" id="{9B215544-ED89-81D0-EEDA-FF1622079BEB}"/>
              </a:ext>
            </a:extLst>
          </p:cNvPr>
          <p:cNvSpPr>
            <a:spLocks noGrp="1"/>
          </p:cNvSpPr>
          <p:nvPr>
            <p:ph idx="1"/>
          </p:nvPr>
        </p:nvSpPr>
        <p:spPr>
          <a:xfrm>
            <a:off x="182602" y="1379577"/>
            <a:ext cx="8936772" cy="4797386"/>
          </a:xfrm>
        </p:spPr>
        <p:txBody>
          <a:bodyPr vert="horz" lIns="91440" tIns="45720" rIns="91440" bIns="45720" rtlCol="0" anchor="t">
            <a:noAutofit/>
          </a:bodyPr>
          <a:lstStyle/>
          <a:p>
            <a:r>
              <a:rPr lang="en-US" sz="2600">
                <a:latin typeface="Georgia"/>
              </a:rPr>
              <a:t>Acknowledge her concerns since many students struggle to stay motivated</a:t>
            </a:r>
            <a:endParaRPr lang="en-US" sz="2600"/>
          </a:p>
          <a:p>
            <a:r>
              <a:rPr lang="en-US" sz="2600">
                <a:latin typeface="Georgia"/>
              </a:rPr>
              <a:t>Do not accuse her of slacking off, try to understand what causes her challenges (long working hours, mental health, finances, etc.)</a:t>
            </a:r>
          </a:p>
          <a:p>
            <a:r>
              <a:rPr lang="en-US" sz="2600">
                <a:latin typeface="Georgia"/>
              </a:rPr>
              <a:t>Consider referring her to </a:t>
            </a:r>
            <a:r>
              <a:rPr lang="en-US" sz="2600" err="1">
                <a:latin typeface="Georgia"/>
              </a:rPr>
              <a:t>ZipAssist</a:t>
            </a:r>
            <a:r>
              <a:rPr lang="en-US" sz="2600">
                <a:latin typeface="Georgia"/>
              </a:rPr>
              <a:t>; they may be able to reach out and connect her to on-campus resources who can work with Melissa directly</a:t>
            </a:r>
          </a:p>
          <a:p>
            <a:r>
              <a:rPr lang="en-US" sz="2600">
                <a:latin typeface="Georgia"/>
              </a:rPr>
              <a:t>Let Melissa know that you are there for her as her TA and see if she might be interested in weekly meetings to help her get back on track</a:t>
            </a:r>
          </a:p>
          <a:p>
            <a:endParaRPr lang="en-US" sz="2600">
              <a:latin typeface="Georgia"/>
            </a:endParaRPr>
          </a:p>
        </p:txBody>
      </p:sp>
    </p:spTree>
    <p:extLst>
      <p:ext uri="{BB962C8B-B14F-4D97-AF65-F5344CB8AC3E}">
        <p14:creationId xmlns:p14="http://schemas.microsoft.com/office/powerpoint/2010/main" val="58966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3623C-D30A-AFF3-F424-AC9457894026}"/>
              </a:ext>
            </a:extLst>
          </p:cNvPr>
          <p:cNvSpPr>
            <a:spLocks noGrp="1"/>
          </p:cNvSpPr>
          <p:nvPr>
            <p:ph type="title"/>
          </p:nvPr>
        </p:nvSpPr>
        <p:spPr/>
        <p:txBody>
          <a:bodyPr/>
          <a:lstStyle/>
          <a:p>
            <a:r>
              <a:rPr lang="en-US" b="1">
                <a:latin typeface="+mj-lt"/>
              </a:rPr>
              <a:t>Case Study 2: TJ </a:t>
            </a:r>
          </a:p>
        </p:txBody>
      </p:sp>
      <p:sp>
        <p:nvSpPr>
          <p:cNvPr id="3" name="Content Placeholder 2">
            <a:extLst>
              <a:ext uri="{FF2B5EF4-FFF2-40B4-BE49-F238E27FC236}">
                <a16:creationId xmlns:a16="http://schemas.microsoft.com/office/drawing/2014/main" id="{C94E3DF2-6689-9CBE-E1AF-EB2D9E93013E}"/>
              </a:ext>
            </a:extLst>
          </p:cNvPr>
          <p:cNvSpPr>
            <a:spLocks noGrp="1"/>
          </p:cNvSpPr>
          <p:nvPr>
            <p:ph idx="1"/>
          </p:nvPr>
        </p:nvSpPr>
        <p:spPr>
          <a:xfrm>
            <a:off x="349870" y="1463211"/>
            <a:ext cx="8592943" cy="4713752"/>
          </a:xfrm>
        </p:spPr>
        <p:txBody>
          <a:bodyPr vert="horz" lIns="91440" tIns="45720" rIns="91440" bIns="45720" rtlCol="0" anchor="t">
            <a:noAutofit/>
          </a:bodyPr>
          <a:lstStyle/>
          <a:p>
            <a:r>
              <a:rPr lang="en-US" dirty="0">
                <a:latin typeface="+mj-lt"/>
              </a:rPr>
              <a:t>TJ has missed multiple class meetings this semester in your lab section. His lab reports have also gotten low grades consistently. </a:t>
            </a:r>
          </a:p>
          <a:p>
            <a:r>
              <a:rPr lang="en-US" dirty="0">
                <a:latin typeface="+mj-lt"/>
              </a:rPr>
              <a:t>It is week 11 in the semester, and you receive the following email from TJ: </a:t>
            </a:r>
            <a:endParaRPr lang="en-US">
              <a:latin typeface="+mj-lt"/>
              <a:ea typeface="Calibri Light"/>
              <a:cs typeface="Calibri Light"/>
            </a:endParaRPr>
          </a:p>
          <a:p>
            <a:pPr lvl="1"/>
            <a:r>
              <a:rPr lang="en-US" sz="2200">
                <a:latin typeface="+mj-lt"/>
                <a:cs typeface="Arial"/>
              </a:rPr>
              <a:t>Hi TA Smith: I was looking at my Brightspace grades today and I’m not sure why I have such a low grade. I know I missed a couple of classes, but those were for athletics reasons. I really need to pass this class and I think that you can give me some additional points on my lab reports. -TJ</a:t>
            </a:r>
            <a:endParaRPr lang="en-US" sz="2200">
              <a:latin typeface="+mj-lt"/>
              <a:ea typeface="Calibri Light"/>
              <a:cs typeface="Arial"/>
            </a:endParaRPr>
          </a:p>
        </p:txBody>
      </p:sp>
    </p:spTree>
    <p:extLst>
      <p:ext uri="{BB962C8B-B14F-4D97-AF65-F5344CB8AC3E}">
        <p14:creationId xmlns:p14="http://schemas.microsoft.com/office/powerpoint/2010/main" val="2825490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102C3-D04F-0562-FD09-E97E7DFED6FA}"/>
              </a:ext>
            </a:extLst>
          </p:cNvPr>
          <p:cNvSpPr>
            <a:spLocks noGrp="1"/>
          </p:cNvSpPr>
          <p:nvPr>
            <p:ph type="title"/>
          </p:nvPr>
        </p:nvSpPr>
        <p:spPr>
          <a:xfrm>
            <a:off x="628650" y="278453"/>
            <a:ext cx="7886700" cy="469668"/>
          </a:xfrm>
        </p:spPr>
        <p:txBody>
          <a:bodyPr/>
          <a:lstStyle/>
          <a:p>
            <a:r>
              <a:rPr lang="en-US">
                <a:latin typeface="Impact"/>
              </a:rPr>
              <a:t>Tips you can use for TJ</a:t>
            </a:r>
            <a:endParaRPr lang="en-US"/>
          </a:p>
        </p:txBody>
      </p:sp>
      <p:sp>
        <p:nvSpPr>
          <p:cNvPr id="3" name="Content Placeholder 2">
            <a:extLst>
              <a:ext uri="{FF2B5EF4-FFF2-40B4-BE49-F238E27FC236}">
                <a16:creationId xmlns:a16="http://schemas.microsoft.com/office/drawing/2014/main" id="{3B09E40E-D254-0C20-98F5-64BF1F654A3A}"/>
              </a:ext>
            </a:extLst>
          </p:cNvPr>
          <p:cNvSpPr>
            <a:spLocks noGrp="1"/>
          </p:cNvSpPr>
          <p:nvPr>
            <p:ph idx="1"/>
          </p:nvPr>
        </p:nvSpPr>
        <p:spPr>
          <a:xfrm>
            <a:off x="-21397" y="1045569"/>
            <a:ext cx="9143457" cy="5131394"/>
          </a:xfrm>
        </p:spPr>
        <p:txBody>
          <a:bodyPr vert="horz" lIns="91440" tIns="45720" rIns="91440" bIns="45720" rtlCol="0" anchor="t">
            <a:noAutofit/>
          </a:bodyPr>
          <a:lstStyle/>
          <a:p>
            <a:r>
              <a:rPr lang="en-US" sz="2600">
                <a:latin typeface="Georgia"/>
              </a:rPr>
              <a:t>Schedule a face-to-face meeting with the student to discuss course expectations, where he has missed points, and what he can do to turn his grade around</a:t>
            </a:r>
            <a:endParaRPr lang="en-US" sz="2600"/>
          </a:p>
          <a:p>
            <a:r>
              <a:rPr lang="en-US" sz="2600">
                <a:latin typeface="Georgia"/>
              </a:rPr>
              <a:t>Be careful not to respond defensively over email and escalate the conflict</a:t>
            </a:r>
            <a:endParaRPr lang="en-US" sz="2600"/>
          </a:p>
          <a:p>
            <a:r>
              <a:rPr lang="en-US" sz="2600">
                <a:latin typeface="Georgia"/>
              </a:rPr>
              <a:t>Be open and listen to the student's side of the story</a:t>
            </a:r>
          </a:p>
          <a:p>
            <a:r>
              <a:rPr lang="en-US" sz="2600">
                <a:latin typeface="Georgia"/>
              </a:rPr>
              <a:t>If the student become frustrated or verbally aggressive, stay calm and provide the student with the contact information of the faculty coordinating the course</a:t>
            </a:r>
            <a:endParaRPr lang="en-US" sz="2600"/>
          </a:p>
          <a:p>
            <a:r>
              <a:rPr lang="en-US" sz="2600">
                <a:latin typeface="Georgia"/>
              </a:rPr>
              <a:t>Document the student's conduct and report it to your supervisor</a:t>
            </a:r>
          </a:p>
        </p:txBody>
      </p:sp>
    </p:spTree>
    <p:extLst>
      <p:ext uri="{BB962C8B-B14F-4D97-AF65-F5344CB8AC3E}">
        <p14:creationId xmlns:p14="http://schemas.microsoft.com/office/powerpoint/2010/main" val="38699566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DF6F5-3827-D25F-86C6-34B6FF09B33F}"/>
              </a:ext>
            </a:extLst>
          </p:cNvPr>
          <p:cNvSpPr>
            <a:spLocks noGrp="1"/>
          </p:cNvSpPr>
          <p:nvPr>
            <p:ph type="title"/>
          </p:nvPr>
        </p:nvSpPr>
        <p:spPr/>
        <p:txBody>
          <a:bodyPr/>
          <a:lstStyle/>
          <a:p>
            <a:r>
              <a:rPr lang="en-US" b="1">
                <a:latin typeface="+mj-lt"/>
              </a:rPr>
              <a:t>Case Study 3: Allison</a:t>
            </a:r>
          </a:p>
        </p:txBody>
      </p:sp>
      <p:sp>
        <p:nvSpPr>
          <p:cNvPr id="3" name="Content Placeholder 2">
            <a:extLst>
              <a:ext uri="{FF2B5EF4-FFF2-40B4-BE49-F238E27FC236}">
                <a16:creationId xmlns:a16="http://schemas.microsoft.com/office/drawing/2014/main" id="{A5CA6E9D-EEB9-A00D-62C3-4B2A4893CA4D}"/>
              </a:ext>
            </a:extLst>
          </p:cNvPr>
          <p:cNvSpPr>
            <a:spLocks noGrp="1"/>
          </p:cNvSpPr>
          <p:nvPr>
            <p:ph idx="1"/>
          </p:nvPr>
        </p:nvSpPr>
        <p:spPr/>
        <p:txBody>
          <a:bodyPr/>
          <a:lstStyle/>
          <a:p>
            <a:r>
              <a:rPr lang="en-US" dirty="0">
                <a:latin typeface="+mj-lt"/>
              </a:rPr>
              <a:t>Allison is enrolled in your Introduction to Psychology course and has been a good student this semester. </a:t>
            </a:r>
          </a:p>
          <a:p>
            <a:r>
              <a:rPr lang="en-US" dirty="0">
                <a:latin typeface="+mj-lt"/>
              </a:rPr>
              <a:t>This week students had to write a 3-page case analysis paper. When grading Allison’s paper you noticed that some of the content seemed off. You suspect she used AI. What should you do?</a:t>
            </a:r>
          </a:p>
          <a:p>
            <a:r>
              <a:rPr lang="en-US" dirty="0">
                <a:latin typeface="+mj-lt"/>
                <a:hlinkClick r:id="rId3"/>
              </a:rPr>
              <a:t>Student Conduct and Community Standards</a:t>
            </a:r>
            <a:endParaRPr lang="en-US" dirty="0">
              <a:latin typeface="+mj-lt"/>
            </a:endParaRPr>
          </a:p>
        </p:txBody>
      </p:sp>
    </p:spTree>
    <p:extLst>
      <p:ext uri="{BB962C8B-B14F-4D97-AF65-F5344CB8AC3E}">
        <p14:creationId xmlns:p14="http://schemas.microsoft.com/office/powerpoint/2010/main" val="327929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62928-3374-140D-A207-3BA79C2B66AD}"/>
              </a:ext>
            </a:extLst>
          </p:cNvPr>
          <p:cNvSpPr>
            <a:spLocks noGrp="1"/>
          </p:cNvSpPr>
          <p:nvPr>
            <p:ph type="title"/>
          </p:nvPr>
        </p:nvSpPr>
        <p:spPr/>
        <p:txBody>
          <a:bodyPr/>
          <a:lstStyle/>
          <a:p>
            <a:r>
              <a:rPr lang="en-US">
                <a:latin typeface="Impact"/>
              </a:rPr>
              <a:t>Quick Introductions</a:t>
            </a:r>
            <a:endParaRPr lang="en-US"/>
          </a:p>
        </p:txBody>
      </p:sp>
      <p:sp>
        <p:nvSpPr>
          <p:cNvPr id="3" name="Content Placeholder 2">
            <a:extLst>
              <a:ext uri="{FF2B5EF4-FFF2-40B4-BE49-F238E27FC236}">
                <a16:creationId xmlns:a16="http://schemas.microsoft.com/office/drawing/2014/main" id="{52F0AA83-45AE-7840-471B-853CD957F07B}"/>
              </a:ext>
            </a:extLst>
          </p:cNvPr>
          <p:cNvSpPr>
            <a:spLocks noGrp="1"/>
          </p:cNvSpPr>
          <p:nvPr>
            <p:ph idx="1"/>
          </p:nvPr>
        </p:nvSpPr>
        <p:spPr/>
        <p:txBody>
          <a:bodyPr vert="horz" lIns="91440" tIns="45720" rIns="91440" bIns="45720" rtlCol="0" anchor="t">
            <a:noAutofit/>
          </a:bodyPr>
          <a:lstStyle/>
          <a:p>
            <a:r>
              <a:rPr lang="en-US">
                <a:latin typeface="Georgia"/>
              </a:rPr>
              <a:t>Meet your neighbor(s)!</a:t>
            </a:r>
          </a:p>
          <a:p>
            <a:pPr lvl="1">
              <a:buFont typeface="Courier New" panose="020B0604020202020204" pitchFamily="34" charset="0"/>
              <a:buChar char="o"/>
            </a:pPr>
            <a:r>
              <a:rPr lang="en-US">
                <a:solidFill>
                  <a:srgbClr val="595959"/>
                </a:solidFill>
                <a:latin typeface="Georgia"/>
                <a:cs typeface="Arial"/>
              </a:rPr>
              <a:t>Name</a:t>
            </a:r>
          </a:p>
          <a:p>
            <a:pPr lvl="1">
              <a:buFont typeface="Courier New" panose="020B0604020202020204" pitchFamily="34" charset="0"/>
              <a:buChar char="o"/>
            </a:pPr>
            <a:r>
              <a:rPr lang="en-US">
                <a:solidFill>
                  <a:srgbClr val="595959"/>
                </a:solidFill>
                <a:latin typeface="Georgia"/>
                <a:cs typeface="Arial"/>
              </a:rPr>
              <a:t>Department/School</a:t>
            </a:r>
          </a:p>
          <a:p>
            <a:pPr lvl="1">
              <a:buFont typeface="Courier New" panose="020B0604020202020204" pitchFamily="34" charset="0"/>
              <a:buChar char="o"/>
            </a:pPr>
            <a:r>
              <a:rPr lang="en-US">
                <a:solidFill>
                  <a:srgbClr val="595959"/>
                </a:solidFill>
                <a:latin typeface="Georgia"/>
                <a:cs typeface="Arial"/>
              </a:rPr>
              <a:t>Classes you'll be teaching</a:t>
            </a:r>
          </a:p>
          <a:p>
            <a:pPr lvl="1">
              <a:buFont typeface="Courier New" panose="020B0604020202020204" pitchFamily="34" charset="0"/>
              <a:buChar char="o"/>
            </a:pPr>
            <a:r>
              <a:rPr lang="en-US">
                <a:solidFill>
                  <a:srgbClr val="595959"/>
                </a:solidFill>
                <a:latin typeface="Georgia"/>
                <a:cs typeface="Arial"/>
              </a:rPr>
              <a:t>One hope and one fear for the semester</a:t>
            </a:r>
            <a:endParaRPr lang="en-US">
              <a:solidFill>
                <a:srgbClr val="595959"/>
              </a:solidFill>
              <a:latin typeface="Georgia"/>
            </a:endParaRPr>
          </a:p>
        </p:txBody>
      </p:sp>
    </p:spTree>
    <p:extLst>
      <p:ext uri="{BB962C8B-B14F-4D97-AF65-F5344CB8AC3E}">
        <p14:creationId xmlns:p14="http://schemas.microsoft.com/office/powerpoint/2010/main" val="522819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F46BA-11E0-C4A0-44F0-C12B8873050C}"/>
              </a:ext>
            </a:extLst>
          </p:cNvPr>
          <p:cNvSpPr>
            <a:spLocks noGrp="1"/>
          </p:cNvSpPr>
          <p:nvPr>
            <p:ph type="title"/>
          </p:nvPr>
        </p:nvSpPr>
        <p:spPr/>
        <p:txBody>
          <a:bodyPr/>
          <a:lstStyle/>
          <a:p>
            <a:r>
              <a:rPr lang="en-US" dirty="0">
                <a:latin typeface="+mj-lt"/>
              </a:rPr>
              <a:t>Key Takeaways </a:t>
            </a:r>
          </a:p>
        </p:txBody>
      </p:sp>
      <p:sp>
        <p:nvSpPr>
          <p:cNvPr id="3" name="Content Placeholder 2">
            <a:extLst>
              <a:ext uri="{FF2B5EF4-FFF2-40B4-BE49-F238E27FC236}">
                <a16:creationId xmlns:a16="http://schemas.microsoft.com/office/drawing/2014/main" id="{059678B6-FEE9-FA08-8078-4AC1E73B6C5C}"/>
              </a:ext>
            </a:extLst>
          </p:cNvPr>
          <p:cNvSpPr>
            <a:spLocks noGrp="1"/>
          </p:cNvSpPr>
          <p:nvPr>
            <p:ph idx="1"/>
          </p:nvPr>
        </p:nvSpPr>
        <p:spPr/>
        <p:txBody>
          <a:bodyPr/>
          <a:lstStyle/>
          <a:p>
            <a:r>
              <a:rPr lang="en-US" dirty="0">
                <a:latin typeface="+mj-lt"/>
              </a:rPr>
              <a:t>Be understanding. </a:t>
            </a:r>
          </a:p>
          <a:p>
            <a:r>
              <a:rPr lang="en-US" dirty="0">
                <a:latin typeface="+mj-lt"/>
              </a:rPr>
              <a:t>Provide resources. </a:t>
            </a:r>
          </a:p>
          <a:p>
            <a:r>
              <a:rPr lang="en-US" dirty="0">
                <a:latin typeface="+mj-lt"/>
              </a:rPr>
              <a:t>Be firm. </a:t>
            </a:r>
          </a:p>
          <a:p>
            <a:r>
              <a:rPr lang="en-US" dirty="0">
                <a:latin typeface="+mj-lt"/>
              </a:rPr>
              <a:t>Reach out to supervisors and campus administrators for support. </a:t>
            </a:r>
          </a:p>
        </p:txBody>
      </p:sp>
    </p:spTree>
    <p:extLst>
      <p:ext uri="{BB962C8B-B14F-4D97-AF65-F5344CB8AC3E}">
        <p14:creationId xmlns:p14="http://schemas.microsoft.com/office/powerpoint/2010/main" val="21043577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79" y="347471"/>
            <a:ext cx="8325612"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A21741-89C2-C7A3-FB70-78D5A3188F32}"/>
              </a:ext>
            </a:extLst>
          </p:cNvPr>
          <p:cNvSpPr>
            <a:spLocks noGrp="1"/>
          </p:cNvSpPr>
          <p:nvPr>
            <p:ph type="title"/>
          </p:nvPr>
        </p:nvSpPr>
        <p:spPr>
          <a:xfrm>
            <a:off x="628650" y="585216"/>
            <a:ext cx="7886700" cy="1325563"/>
          </a:xfrm>
        </p:spPr>
        <p:txBody>
          <a:bodyPr vert="horz" lIns="91440" tIns="45720" rIns="91440" bIns="45720" rtlCol="0" anchor="ctr">
            <a:noAutofit/>
          </a:bodyPr>
          <a:lstStyle/>
          <a:p>
            <a:r>
              <a:rPr lang="en-US" sz="3600" dirty="0">
                <a:solidFill>
                  <a:schemeClr val="bg1"/>
                </a:solidFill>
                <a:latin typeface="+mj-lt"/>
              </a:rPr>
              <a:t>Developing Positive </a:t>
            </a:r>
            <a:br>
              <a:rPr lang="en-US" sz="3600" dirty="0">
                <a:solidFill>
                  <a:schemeClr val="bg1"/>
                </a:solidFill>
                <a:latin typeface="+mj-lt"/>
              </a:rPr>
            </a:br>
            <a:r>
              <a:rPr lang="en-US" sz="3600" dirty="0">
                <a:solidFill>
                  <a:schemeClr val="bg1"/>
                </a:solidFill>
                <a:latin typeface="+mj-lt"/>
              </a:rPr>
              <a:t>Faculty Advisor-GTA Relationships</a:t>
            </a:r>
            <a:br>
              <a:rPr lang="en-US" sz="3600" dirty="0">
                <a:solidFill>
                  <a:schemeClr val="bg1"/>
                </a:solidFill>
                <a:latin typeface="+mj-lt"/>
              </a:rPr>
            </a:br>
            <a:endParaRPr lang="en-US" sz="3600" dirty="0">
              <a:solidFill>
                <a:schemeClr val="bg1"/>
              </a:solidFill>
              <a:latin typeface="+mj-lt"/>
            </a:endParaRPr>
          </a:p>
        </p:txBody>
      </p:sp>
      <p:pic>
        <p:nvPicPr>
          <p:cNvPr id="5" name="Picture Placeholder 4" descr="A person and person sitting at a desk with a computer&#10;&#10;Description automatically generated with low confidence">
            <a:extLst>
              <a:ext uri="{FF2B5EF4-FFF2-40B4-BE49-F238E27FC236}">
                <a16:creationId xmlns:a16="http://schemas.microsoft.com/office/drawing/2014/main" id="{1CADB1C3-FDEE-087F-4CFD-63CD02FC29F0}"/>
              </a:ext>
            </a:extLst>
          </p:cNvPr>
          <p:cNvPicPr>
            <a:picLocks noGrp="1" noChangeAspect="1"/>
          </p:cNvPicPr>
          <p:nvPr>
            <p:ph type="pic" idx="1"/>
          </p:nvPr>
        </p:nvPicPr>
        <p:blipFill rotWithShape="1">
          <a:blip r:embed="rId3"/>
          <a:srcRect l="4808" r="5742" b="-1"/>
          <a:stretch/>
        </p:blipFill>
        <p:spPr>
          <a:xfrm>
            <a:off x="630936" y="2516777"/>
            <a:ext cx="4677156" cy="3660185"/>
          </a:xfrm>
          <a:prstGeom prst="rect">
            <a:avLst/>
          </a:prstGeom>
        </p:spPr>
      </p:pic>
      <p:sp>
        <p:nvSpPr>
          <p:cNvPr id="6" name="TextBox 5">
            <a:extLst>
              <a:ext uri="{FF2B5EF4-FFF2-40B4-BE49-F238E27FC236}">
                <a16:creationId xmlns:a16="http://schemas.microsoft.com/office/drawing/2014/main" id="{BB1E0072-570F-FFF3-8214-2B9602BC896D}"/>
              </a:ext>
            </a:extLst>
          </p:cNvPr>
          <p:cNvSpPr txBox="1"/>
          <p:nvPr/>
        </p:nvSpPr>
        <p:spPr>
          <a:xfrm>
            <a:off x="5660136" y="2516777"/>
            <a:ext cx="2852928" cy="3660185"/>
          </a:xfrm>
          <a:prstGeom prst="rect">
            <a:avLst/>
          </a:prstGeom>
        </p:spPr>
        <p:txBody>
          <a:bodyPr vert="horz" lIns="91440" tIns="45720" rIns="91440" bIns="45720" rtlCol="0" anchor="ctr">
            <a:normAutofit/>
          </a:bodyPr>
          <a:lstStyle/>
          <a:p>
            <a:pPr marL="285750" indent="-228600" defTabSz="914400">
              <a:lnSpc>
                <a:spcPct val="90000"/>
              </a:lnSpc>
              <a:spcAft>
                <a:spcPts val="600"/>
              </a:spcAft>
              <a:buFont typeface="Arial" panose="020B0604020202020204" pitchFamily="34" charset="0"/>
              <a:buChar char="•"/>
            </a:pPr>
            <a:r>
              <a:rPr lang="en-US" sz="1900"/>
              <a:t>Make expectations clear</a:t>
            </a:r>
          </a:p>
          <a:p>
            <a:pPr marL="285750" indent="-228600" defTabSz="914400">
              <a:lnSpc>
                <a:spcPct val="90000"/>
              </a:lnSpc>
              <a:spcAft>
                <a:spcPts val="600"/>
              </a:spcAft>
              <a:buFont typeface="Arial" panose="020B0604020202020204" pitchFamily="34" charset="0"/>
              <a:buChar char="•"/>
            </a:pPr>
            <a:r>
              <a:rPr lang="en-US" sz="1900"/>
              <a:t>Keep lines of communication open </a:t>
            </a:r>
          </a:p>
          <a:p>
            <a:pPr marL="285750" indent="-228600" defTabSz="914400">
              <a:lnSpc>
                <a:spcPct val="90000"/>
              </a:lnSpc>
              <a:spcAft>
                <a:spcPts val="600"/>
              </a:spcAft>
              <a:buFont typeface="Arial" panose="020B0604020202020204" pitchFamily="34" charset="0"/>
              <a:buChar char="•"/>
            </a:pPr>
            <a:r>
              <a:rPr lang="en-US" sz="1900"/>
              <a:t>Be reliable</a:t>
            </a:r>
          </a:p>
          <a:p>
            <a:pPr marL="285750" indent="-228600" defTabSz="914400">
              <a:lnSpc>
                <a:spcPct val="90000"/>
              </a:lnSpc>
              <a:spcAft>
                <a:spcPts val="600"/>
              </a:spcAft>
              <a:buFont typeface="Arial" panose="020B0604020202020204" pitchFamily="34" charset="0"/>
              <a:buChar char="•"/>
            </a:pPr>
            <a:r>
              <a:rPr lang="en-US" sz="1900"/>
              <a:t>Be accountable </a:t>
            </a:r>
          </a:p>
          <a:p>
            <a:pPr marL="285750" indent="-228600" defTabSz="914400">
              <a:lnSpc>
                <a:spcPct val="90000"/>
              </a:lnSpc>
              <a:spcAft>
                <a:spcPts val="600"/>
              </a:spcAft>
              <a:buFont typeface="Arial" panose="020B0604020202020204" pitchFamily="34" charset="0"/>
              <a:buChar char="•"/>
            </a:pPr>
            <a:r>
              <a:rPr lang="en-US" sz="1900"/>
              <a:t>There may be bumps in the road</a:t>
            </a:r>
          </a:p>
        </p:txBody>
      </p:sp>
    </p:spTree>
    <p:extLst>
      <p:ext uri="{BB962C8B-B14F-4D97-AF65-F5344CB8AC3E}">
        <p14:creationId xmlns:p14="http://schemas.microsoft.com/office/powerpoint/2010/main" val="12865286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79" y="347471"/>
            <a:ext cx="8325612"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A21741-89C2-C7A3-FB70-78D5A3188F32}"/>
              </a:ext>
            </a:extLst>
          </p:cNvPr>
          <p:cNvSpPr>
            <a:spLocks noGrp="1"/>
          </p:cNvSpPr>
          <p:nvPr>
            <p:ph type="title"/>
          </p:nvPr>
        </p:nvSpPr>
        <p:spPr>
          <a:xfrm>
            <a:off x="628650" y="585216"/>
            <a:ext cx="7886700" cy="1325563"/>
          </a:xfrm>
        </p:spPr>
        <p:txBody>
          <a:bodyPr vert="horz" lIns="91440" tIns="45720" rIns="91440" bIns="45720" rtlCol="0" anchor="ctr">
            <a:noAutofit/>
          </a:bodyPr>
          <a:lstStyle/>
          <a:p>
            <a:r>
              <a:rPr lang="en-US" sz="4000" dirty="0">
                <a:solidFill>
                  <a:schemeClr val="bg1"/>
                </a:solidFill>
                <a:latin typeface="+mn-lt"/>
              </a:rPr>
              <a:t>Work-Life Balance as a GTA</a:t>
            </a:r>
          </a:p>
        </p:txBody>
      </p:sp>
      <p:sp>
        <p:nvSpPr>
          <p:cNvPr id="6" name="TextBox 5">
            <a:extLst>
              <a:ext uri="{FF2B5EF4-FFF2-40B4-BE49-F238E27FC236}">
                <a16:creationId xmlns:a16="http://schemas.microsoft.com/office/drawing/2014/main" id="{BB1E0072-570F-FFF3-8214-2B9602BC896D}"/>
              </a:ext>
            </a:extLst>
          </p:cNvPr>
          <p:cNvSpPr txBox="1"/>
          <p:nvPr/>
        </p:nvSpPr>
        <p:spPr>
          <a:xfrm>
            <a:off x="5660136" y="2516777"/>
            <a:ext cx="2852928" cy="3660185"/>
          </a:xfrm>
          <a:prstGeom prst="rect">
            <a:avLst/>
          </a:prstGeom>
        </p:spPr>
        <p:txBody>
          <a:bodyPr vert="horz" lIns="91440" tIns="45720" rIns="91440" bIns="45720" rtlCol="0" anchor="ctr">
            <a:normAutofit/>
          </a:bodyPr>
          <a:lstStyle/>
          <a:p>
            <a:pPr marL="285750" indent="-228600" defTabSz="914400">
              <a:lnSpc>
                <a:spcPct val="90000"/>
              </a:lnSpc>
              <a:spcAft>
                <a:spcPts val="600"/>
              </a:spcAft>
              <a:buFont typeface="Arial" panose="020B0604020202020204" pitchFamily="34" charset="0"/>
              <a:buChar char="•"/>
            </a:pPr>
            <a:r>
              <a:rPr lang="en-US" sz="1900" dirty="0"/>
              <a:t>Build a support system</a:t>
            </a:r>
          </a:p>
          <a:p>
            <a:pPr marL="285750" indent="-228600" defTabSz="914400">
              <a:lnSpc>
                <a:spcPct val="90000"/>
              </a:lnSpc>
              <a:spcAft>
                <a:spcPts val="600"/>
              </a:spcAft>
              <a:buFont typeface="Arial" panose="020B0604020202020204" pitchFamily="34" charset="0"/>
              <a:buChar char="•"/>
            </a:pPr>
            <a:r>
              <a:rPr lang="en-US" sz="1900" dirty="0"/>
              <a:t>Find the right balance of work-family-play</a:t>
            </a:r>
          </a:p>
          <a:p>
            <a:pPr marL="285750" indent="-228600" defTabSz="914400">
              <a:lnSpc>
                <a:spcPct val="90000"/>
              </a:lnSpc>
              <a:spcAft>
                <a:spcPts val="600"/>
              </a:spcAft>
              <a:buFont typeface="Arial" panose="020B0604020202020204" pitchFamily="34" charset="0"/>
              <a:buChar char="•"/>
            </a:pPr>
            <a:r>
              <a:rPr lang="en-US" sz="1900" dirty="0"/>
              <a:t>Practice mindfulness</a:t>
            </a:r>
          </a:p>
          <a:p>
            <a:pPr marL="285750" indent="-228600" defTabSz="914400">
              <a:lnSpc>
                <a:spcPct val="90000"/>
              </a:lnSpc>
              <a:spcAft>
                <a:spcPts val="600"/>
              </a:spcAft>
              <a:buFont typeface="Arial" panose="020B0604020202020204" pitchFamily="34" charset="0"/>
              <a:buChar char="•"/>
            </a:pPr>
            <a:r>
              <a:rPr lang="en-US" sz="1900" dirty="0"/>
              <a:t>Reach out for help when needed</a:t>
            </a:r>
          </a:p>
          <a:p>
            <a:pPr marL="285750" indent="-228600" defTabSz="914400">
              <a:lnSpc>
                <a:spcPct val="90000"/>
              </a:lnSpc>
              <a:spcAft>
                <a:spcPts val="600"/>
              </a:spcAft>
              <a:buFont typeface="Arial" panose="020B0604020202020204" pitchFamily="34" charset="0"/>
              <a:buChar char="•"/>
            </a:pPr>
            <a:r>
              <a:rPr lang="en-US" sz="1900" dirty="0"/>
              <a:t>Celebrate accomplishments – big and small</a:t>
            </a:r>
          </a:p>
        </p:txBody>
      </p:sp>
      <p:pic>
        <p:nvPicPr>
          <p:cNvPr id="7" name="Picture 6">
            <a:extLst>
              <a:ext uri="{FF2B5EF4-FFF2-40B4-BE49-F238E27FC236}">
                <a16:creationId xmlns:a16="http://schemas.microsoft.com/office/drawing/2014/main" id="{92D9A243-180E-B2AB-539E-F8F5C0CD8280}"/>
              </a:ext>
            </a:extLst>
          </p:cNvPr>
          <p:cNvPicPr>
            <a:picLocks noChangeAspect="1"/>
          </p:cNvPicPr>
          <p:nvPr/>
        </p:nvPicPr>
        <p:blipFill>
          <a:blip r:embed="rId3"/>
          <a:stretch>
            <a:fillRect/>
          </a:stretch>
        </p:blipFill>
        <p:spPr>
          <a:xfrm>
            <a:off x="499618" y="2550734"/>
            <a:ext cx="4660900" cy="3136900"/>
          </a:xfrm>
          <a:prstGeom prst="rect">
            <a:avLst/>
          </a:prstGeom>
        </p:spPr>
      </p:pic>
    </p:spTree>
    <p:extLst>
      <p:ext uri="{BB962C8B-B14F-4D97-AF65-F5344CB8AC3E}">
        <p14:creationId xmlns:p14="http://schemas.microsoft.com/office/powerpoint/2010/main" val="15893356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AF1D7-831B-17BA-103C-B10135AE599B}"/>
              </a:ext>
            </a:extLst>
          </p:cNvPr>
          <p:cNvSpPr>
            <a:spLocks noGrp="1"/>
          </p:cNvSpPr>
          <p:nvPr>
            <p:ph type="title"/>
          </p:nvPr>
        </p:nvSpPr>
        <p:spPr/>
        <p:txBody>
          <a:bodyPr/>
          <a:lstStyle/>
          <a:p>
            <a:r>
              <a:rPr lang="en-US" dirty="0"/>
              <a:t>Questions?</a:t>
            </a:r>
          </a:p>
        </p:txBody>
      </p:sp>
      <p:sp>
        <p:nvSpPr>
          <p:cNvPr id="3" name="Text Placeholder 2">
            <a:extLst>
              <a:ext uri="{FF2B5EF4-FFF2-40B4-BE49-F238E27FC236}">
                <a16:creationId xmlns:a16="http://schemas.microsoft.com/office/drawing/2014/main" id="{1B9A410D-2AA7-3C9A-48ED-C0605B937748}"/>
              </a:ext>
            </a:extLst>
          </p:cNvPr>
          <p:cNvSpPr>
            <a:spLocks noGrp="1"/>
          </p:cNvSpPr>
          <p:nvPr>
            <p:ph type="body" idx="1"/>
          </p:nvPr>
        </p:nvSpPr>
        <p:spPr/>
        <p:txBody>
          <a:bodyPr/>
          <a:lstStyle/>
          <a:p>
            <a:r>
              <a:rPr lang="en-US" dirty="0"/>
              <a:t>Thank you!</a:t>
            </a:r>
          </a:p>
        </p:txBody>
      </p:sp>
    </p:spTree>
    <p:extLst>
      <p:ext uri="{BB962C8B-B14F-4D97-AF65-F5344CB8AC3E}">
        <p14:creationId xmlns:p14="http://schemas.microsoft.com/office/powerpoint/2010/main" val="789103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AC7711B-9449-7846-4B90-07F3BCDD196E}"/>
              </a:ext>
            </a:extLst>
          </p:cNvPr>
          <p:cNvSpPr>
            <a:spLocks noGrp="1"/>
          </p:cNvSpPr>
          <p:nvPr>
            <p:ph type="title"/>
          </p:nvPr>
        </p:nvSpPr>
        <p:spPr/>
        <p:txBody>
          <a:bodyPr/>
          <a:lstStyle/>
          <a:p>
            <a:r>
              <a:rPr lang="en-US" dirty="0">
                <a:latin typeface="+mj-lt"/>
              </a:rPr>
              <a:t>Preview</a:t>
            </a:r>
          </a:p>
        </p:txBody>
      </p:sp>
      <p:sp>
        <p:nvSpPr>
          <p:cNvPr id="6" name="Content Placeholder 5">
            <a:extLst>
              <a:ext uri="{FF2B5EF4-FFF2-40B4-BE49-F238E27FC236}">
                <a16:creationId xmlns:a16="http://schemas.microsoft.com/office/drawing/2014/main" id="{D536126F-1147-3AC7-619A-ECA54B44A7C0}"/>
              </a:ext>
            </a:extLst>
          </p:cNvPr>
          <p:cNvSpPr>
            <a:spLocks noGrp="1"/>
          </p:cNvSpPr>
          <p:nvPr>
            <p:ph idx="1"/>
          </p:nvPr>
        </p:nvSpPr>
        <p:spPr/>
        <p:txBody>
          <a:bodyPr/>
          <a:lstStyle/>
          <a:p>
            <a:r>
              <a:rPr lang="en-US" dirty="0">
                <a:latin typeface="+mj-lt"/>
              </a:rPr>
              <a:t>ITLA and OLS Overview</a:t>
            </a:r>
          </a:p>
          <a:p>
            <a:r>
              <a:rPr lang="en-US" dirty="0">
                <a:latin typeface="+mj-lt"/>
              </a:rPr>
              <a:t>Principles of Effective Course Delivery</a:t>
            </a:r>
          </a:p>
          <a:p>
            <a:r>
              <a:rPr lang="en-US" dirty="0">
                <a:latin typeface="+mj-lt"/>
              </a:rPr>
              <a:t>AI Challenges with Teaching Today</a:t>
            </a:r>
          </a:p>
          <a:p>
            <a:r>
              <a:rPr lang="en-US" dirty="0">
                <a:latin typeface="+mj-lt"/>
              </a:rPr>
              <a:t>Managing Difficult Students as a GTA Case Studies </a:t>
            </a:r>
          </a:p>
          <a:p>
            <a:r>
              <a:rPr lang="en-US" dirty="0">
                <a:latin typeface="+mj-lt"/>
              </a:rPr>
              <a:t>Developing Positive Faculty Advisor-GTA Relationships</a:t>
            </a:r>
          </a:p>
          <a:p>
            <a:r>
              <a:rPr lang="en-US" dirty="0">
                <a:latin typeface="+mj-lt"/>
              </a:rPr>
              <a:t>Work-Life Balance as a GTA</a:t>
            </a:r>
          </a:p>
        </p:txBody>
      </p:sp>
    </p:spTree>
    <p:extLst>
      <p:ext uri="{BB962C8B-B14F-4D97-AF65-F5344CB8AC3E}">
        <p14:creationId xmlns:p14="http://schemas.microsoft.com/office/powerpoint/2010/main" val="1725185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79" y="347471"/>
            <a:ext cx="8325612"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6E67CD81-F6C4-EE27-96C7-C5EEE816293B}"/>
              </a:ext>
            </a:extLst>
          </p:cNvPr>
          <p:cNvSpPr>
            <a:spLocks noGrp="1"/>
          </p:cNvSpPr>
          <p:nvPr>
            <p:ph type="title"/>
          </p:nvPr>
        </p:nvSpPr>
        <p:spPr>
          <a:xfrm>
            <a:off x="628650" y="585216"/>
            <a:ext cx="7886700" cy="1325563"/>
          </a:xfrm>
        </p:spPr>
        <p:txBody>
          <a:bodyPr vert="horz" lIns="91440" tIns="45720" rIns="91440" bIns="45720" rtlCol="0" anchor="ctr">
            <a:normAutofit fontScale="90000"/>
          </a:bodyPr>
          <a:lstStyle/>
          <a:p>
            <a:r>
              <a:rPr lang="en-US" dirty="0">
                <a:solidFill>
                  <a:schemeClr val="bg1"/>
                </a:solidFill>
                <a:latin typeface="+mj-lt"/>
              </a:rPr>
              <a:t>Institute for Teaching, Learning and assessment (ITLA)</a:t>
            </a:r>
          </a:p>
        </p:txBody>
      </p:sp>
      <p:sp>
        <p:nvSpPr>
          <p:cNvPr id="8" name="Content Placeholder 7">
            <a:extLst>
              <a:ext uri="{FF2B5EF4-FFF2-40B4-BE49-F238E27FC236}">
                <a16:creationId xmlns:a16="http://schemas.microsoft.com/office/drawing/2014/main" id="{49A5BB48-1D42-22F8-6A92-8E865461B1AF}"/>
              </a:ext>
            </a:extLst>
          </p:cNvPr>
          <p:cNvSpPr>
            <a:spLocks noGrp="1"/>
          </p:cNvSpPr>
          <p:nvPr>
            <p:ph sz="half" idx="1"/>
          </p:nvPr>
        </p:nvSpPr>
        <p:spPr>
          <a:xfrm>
            <a:off x="5660136" y="2516777"/>
            <a:ext cx="2852928" cy="3660185"/>
          </a:xfrm>
        </p:spPr>
        <p:txBody>
          <a:bodyPr vert="horz" lIns="91440" tIns="45720" rIns="91440" bIns="45720" rtlCol="0" anchor="ctr">
            <a:normAutofit/>
          </a:bodyPr>
          <a:lstStyle/>
          <a:p>
            <a:pPr>
              <a:lnSpc>
                <a:spcPct val="90000"/>
              </a:lnSpc>
            </a:pPr>
            <a:r>
              <a:rPr lang="en-US" sz="1900" dirty="0">
                <a:solidFill>
                  <a:schemeClr val="tx1"/>
                </a:solidFill>
                <a:latin typeface="+mn-lt"/>
              </a:rPr>
              <a:t>Provides resources focused on improving teaching and enhancing student learning. </a:t>
            </a:r>
          </a:p>
          <a:p>
            <a:pPr>
              <a:lnSpc>
                <a:spcPct val="90000"/>
              </a:lnSpc>
            </a:pPr>
            <a:r>
              <a:rPr lang="en-US" sz="1900" dirty="0">
                <a:solidFill>
                  <a:schemeClr val="tx1"/>
                </a:solidFill>
                <a:latin typeface="+mn-lt"/>
              </a:rPr>
              <a:t>Workshops, Information Sessions, and Training </a:t>
            </a:r>
          </a:p>
          <a:p>
            <a:pPr>
              <a:lnSpc>
                <a:spcPct val="90000"/>
              </a:lnSpc>
            </a:pPr>
            <a:r>
              <a:rPr lang="en-US" sz="1900" u="sng" dirty="0">
                <a:solidFill>
                  <a:schemeClr val="tx1"/>
                </a:solidFill>
                <a:latin typeface="+mn-lt"/>
                <a:hlinkClick r:id="rId3"/>
              </a:rPr>
              <a:t>https://www.uakron.edu/itl/</a:t>
            </a:r>
            <a:endParaRPr lang="en-US" sz="1900" u="sng" dirty="0">
              <a:solidFill>
                <a:schemeClr val="tx1"/>
              </a:solidFill>
              <a:latin typeface="+mn-lt"/>
            </a:endParaRPr>
          </a:p>
          <a:p>
            <a:pPr>
              <a:lnSpc>
                <a:spcPct val="90000"/>
              </a:lnSpc>
            </a:pPr>
            <a:r>
              <a:rPr lang="en-US" sz="1900" u="sng" dirty="0">
                <a:solidFill>
                  <a:schemeClr val="tx1"/>
                </a:solidFill>
                <a:latin typeface="+mn-lt"/>
                <a:hlinkClick r:id="rId4"/>
              </a:rPr>
              <a:t>ITL@uakron.edu</a:t>
            </a:r>
            <a:r>
              <a:rPr lang="en-US" sz="1900" dirty="0">
                <a:solidFill>
                  <a:schemeClr val="tx1"/>
                </a:solidFill>
                <a:latin typeface="+mn-lt"/>
              </a:rPr>
              <a:t>.  </a:t>
            </a:r>
          </a:p>
          <a:p>
            <a:pPr>
              <a:lnSpc>
                <a:spcPct val="90000"/>
              </a:lnSpc>
            </a:pPr>
            <a:endParaRPr lang="en-US" sz="1900" dirty="0">
              <a:solidFill>
                <a:schemeClr val="tx1"/>
              </a:solidFill>
              <a:latin typeface="+mn-lt"/>
            </a:endParaRPr>
          </a:p>
        </p:txBody>
      </p:sp>
      <p:pic>
        <p:nvPicPr>
          <p:cNvPr id="5" name="Content Placeholder 4" descr="Institute for Teaching, Learning, and Assessment Homepage&#10;">
            <a:extLst>
              <a:ext uri="{FF2B5EF4-FFF2-40B4-BE49-F238E27FC236}">
                <a16:creationId xmlns:a16="http://schemas.microsoft.com/office/drawing/2014/main" id="{A0107849-5634-385D-A602-34B7F7B86FB4}"/>
              </a:ext>
            </a:extLst>
          </p:cNvPr>
          <p:cNvPicPr>
            <a:picLocks noGrp="1" noChangeAspect="1"/>
          </p:cNvPicPr>
          <p:nvPr>
            <p:ph sz="half" idx="2"/>
          </p:nvPr>
        </p:nvPicPr>
        <p:blipFill>
          <a:blip r:embed="rId5"/>
          <a:stretch>
            <a:fillRect/>
          </a:stretch>
        </p:blipFill>
        <p:spPr>
          <a:xfrm>
            <a:off x="936702" y="2197034"/>
            <a:ext cx="4205012" cy="4313495"/>
          </a:xfrm>
        </p:spPr>
      </p:pic>
    </p:spTree>
    <p:extLst>
      <p:ext uri="{BB962C8B-B14F-4D97-AF65-F5344CB8AC3E}">
        <p14:creationId xmlns:p14="http://schemas.microsoft.com/office/powerpoint/2010/main" val="734992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9C5D33-2F61-99CB-A163-C632D5B5C0EF}"/>
              </a:ext>
            </a:extLst>
          </p:cNvPr>
          <p:cNvSpPr>
            <a:spLocks noGrp="1"/>
          </p:cNvSpPr>
          <p:nvPr>
            <p:ph type="title"/>
          </p:nvPr>
        </p:nvSpPr>
        <p:spPr/>
        <p:txBody>
          <a:bodyPr/>
          <a:lstStyle/>
          <a:p>
            <a:r>
              <a:rPr lang="en-US" dirty="0"/>
              <a:t>Teaching and Senate Bill 1</a:t>
            </a:r>
          </a:p>
        </p:txBody>
      </p:sp>
      <p:sp>
        <p:nvSpPr>
          <p:cNvPr id="6" name="Content Placeholder 5">
            <a:extLst>
              <a:ext uri="{FF2B5EF4-FFF2-40B4-BE49-F238E27FC236}">
                <a16:creationId xmlns:a16="http://schemas.microsoft.com/office/drawing/2014/main" id="{9F252FCC-EA5A-9CAE-87F3-4A387F928C16}"/>
              </a:ext>
            </a:extLst>
          </p:cNvPr>
          <p:cNvSpPr>
            <a:spLocks noGrp="1"/>
          </p:cNvSpPr>
          <p:nvPr>
            <p:ph idx="1"/>
          </p:nvPr>
        </p:nvSpPr>
        <p:spPr>
          <a:xfrm>
            <a:off x="628650" y="1443038"/>
            <a:ext cx="7886700" cy="4733925"/>
          </a:xfrm>
        </p:spPr>
        <p:txBody>
          <a:bodyPr/>
          <a:lstStyle/>
          <a:p>
            <a:pPr marL="0" indent="0">
              <a:buNone/>
            </a:pPr>
            <a:r>
              <a:rPr lang="en-US" sz="2600" dirty="0"/>
              <a:t>Join us for a workshop on navigating SB1 in your syllabus and in the classroom.  This workshop will be offered twice, each time both in person in Leigh Hall 208 and on Teams:</a:t>
            </a:r>
          </a:p>
          <a:p>
            <a:pPr marL="0" indent="0">
              <a:buNone/>
            </a:pPr>
            <a:endParaRPr lang="en-US" sz="2600" dirty="0"/>
          </a:p>
          <a:p>
            <a:pPr marL="0" indent="0">
              <a:buNone/>
            </a:pPr>
            <a:r>
              <a:rPr lang="en-US" dirty="0"/>
              <a:t>	</a:t>
            </a:r>
            <a:r>
              <a:rPr lang="en-US" sz="2600" b="1" dirty="0"/>
              <a:t>Wednesday, August 20:  1:00-2:30 p.m. </a:t>
            </a:r>
          </a:p>
          <a:p>
            <a:pPr marL="0" indent="0">
              <a:buNone/>
            </a:pPr>
            <a:r>
              <a:rPr lang="en-US" sz="2600" b="1" dirty="0"/>
              <a:t>	Friday, August 22: 9:30-11:00 a.m. </a:t>
            </a:r>
          </a:p>
          <a:p>
            <a:pPr marL="0" indent="0">
              <a:buNone/>
            </a:pPr>
            <a:endParaRPr lang="en-US" sz="2600" dirty="0"/>
          </a:p>
          <a:p>
            <a:pPr marL="0" indent="0">
              <a:buNone/>
            </a:pPr>
            <a:r>
              <a:rPr lang="en-US" sz="2600" dirty="0"/>
              <a:t>To register for remote attendance, visit the </a:t>
            </a:r>
            <a:r>
              <a:rPr lang="en-US" sz="2600" dirty="0">
                <a:hlinkClick r:id="rId3"/>
              </a:rPr>
              <a:t>ITLA Website</a:t>
            </a:r>
            <a:r>
              <a:rPr lang="en-US" sz="2600" dirty="0"/>
              <a:t> and click on “See What’s on the Schedule.”</a:t>
            </a:r>
          </a:p>
        </p:txBody>
      </p:sp>
    </p:spTree>
    <p:extLst>
      <p:ext uri="{BB962C8B-B14F-4D97-AF65-F5344CB8AC3E}">
        <p14:creationId xmlns:p14="http://schemas.microsoft.com/office/powerpoint/2010/main" val="3671317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79" y="347471"/>
            <a:ext cx="8325612"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E01318-69B2-AB9D-61DB-E4EFDA9ABF31}"/>
              </a:ext>
            </a:extLst>
          </p:cNvPr>
          <p:cNvSpPr>
            <a:spLocks noGrp="1"/>
          </p:cNvSpPr>
          <p:nvPr>
            <p:ph type="title"/>
          </p:nvPr>
        </p:nvSpPr>
        <p:spPr>
          <a:xfrm>
            <a:off x="628650" y="585216"/>
            <a:ext cx="7886700" cy="1325563"/>
          </a:xfrm>
        </p:spPr>
        <p:txBody>
          <a:bodyPr vert="horz" lIns="91440" tIns="45720" rIns="91440" bIns="45720" rtlCol="0" anchor="ctr">
            <a:normAutofit/>
          </a:bodyPr>
          <a:lstStyle/>
          <a:p>
            <a:r>
              <a:rPr lang="en-US">
                <a:solidFill>
                  <a:schemeClr val="bg1"/>
                </a:solidFill>
                <a:latin typeface="+mj-lt"/>
              </a:rPr>
              <a:t>Online Learning Services</a:t>
            </a:r>
          </a:p>
        </p:txBody>
      </p:sp>
      <p:sp>
        <p:nvSpPr>
          <p:cNvPr id="3" name="Content Placeholder 2">
            <a:extLst>
              <a:ext uri="{FF2B5EF4-FFF2-40B4-BE49-F238E27FC236}">
                <a16:creationId xmlns:a16="http://schemas.microsoft.com/office/drawing/2014/main" id="{8C023466-41EA-A90B-0E6E-7B7EF8EB5601}"/>
              </a:ext>
            </a:extLst>
          </p:cNvPr>
          <p:cNvSpPr>
            <a:spLocks noGrp="1"/>
          </p:cNvSpPr>
          <p:nvPr>
            <p:ph sz="half" idx="1"/>
          </p:nvPr>
        </p:nvSpPr>
        <p:spPr>
          <a:xfrm>
            <a:off x="5660136" y="2516777"/>
            <a:ext cx="2852928" cy="3660185"/>
          </a:xfrm>
        </p:spPr>
        <p:txBody>
          <a:bodyPr vert="horz" lIns="91440" tIns="45720" rIns="91440" bIns="45720" rtlCol="0" anchor="ctr">
            <a:normAutofit/>
          </a:bodyPr>
          <a:lstStyle/>
          <a:p>
            <a:pPr>
              <a:lnSpc>
                <a:spcPct val="90000"/>
              </a:lnSpc>
            </a:pPr>
            <a:r>
              <a:rPr lang="en-US" sz="1900">
                <a:solidFill>
                  <a:schemeClr val="tx1"/>
                </a:solidFill>
                <a:latin typeface="+mn-lt"/>
              </a:rPr>
              <a:t>Instructional designers and multimedia experts </a:t>
            </a:r>
          </a:p>
          <a:p>
            <a:pPr>
              <a:lnSpc>
                <a:spcPct val="90000"/>
              </a:lnSpc>
            </a:pPr>
            <a:r>
              <a:rPr lang="en-US" sz="1900">
                <a:solidFill>
                  <a:schemeClr val="tx1"/>
                </a:solidFill>
                <a:latin typeface="+mn-lt"/>
              </a:rPr>
              <a:t>OLS is focused on helping all faculty (e.g., full-time, part-time, graduate teaching assistants) make the most of Brightspace </a:t>
            </a:r>
          </a:p>
          <a:p>
            <a:pPr>
              <a:lnSpc>
                <a:spcPct val="90000"/>
              </a:lnSpc>
            </a:pPr>
            <a:r>
              <a:rPr lang="en-US" sz="1900" u="sng">
                <a:solidFill>
                  <a:schemeClr val="tx1"/>
                </a:solidFill>
                <a:latin typeface="+mn-lt"/>
                <a:hlinkClick r:id="rId3"/>
              </a:rPr>
              <a:t>https://uakron.edu/learn/ols/index.dot</a:t>
            </a:r>
            <a:r>
              <a:rPr lang="en-US" sz="1900">
                <a:solidFill>
                  <a:schemeClr val="tx1"/>
                </a:solidFill>
                <a:latin typeface="+mn-lt"/>
              </a:rPr>
              <a:t> </a:t>
            </a:r>
          </a:p>
          <a:p>
            <a:pPr>
              <a:lnSpc>
                <a:spcPct val="90000"/>
              </a:lnSpc>
            </a:pPr>
            <a:r>
              <a:rPr lang="en-US" sz="1900" u="sng">
                <a:solidFill>
                  <a:schemeClr val="tx1"/>
                </a:solidFill>
                <a:latin typeface="+mn-lt"/>
                <a:hlinkClick r:id="rId4"/>
              </a:rPr>
              <a:t>DDSHelp@uakron.edu</a:t>
            </a:r>
            <a:r>
              <a:rPr lang="en-US" sz="1900">
                <a:solidFill>
                  <a:schemeClr val="tx1"/>
                </a:solidFill>
                <a:latin typeface="+mn-lt"/>
              </a:rPr>
              <a:t>.  </a:t>
            </a:r>
          </a:p>
          <a:p>
            <a:pPr>
              <a:lnSpc>
                <a:spcPct val="90000"/>
              </a:lnSpc>
            </a:pPr>
            <a:endParaRPr lang="en-US" sz="1900">
              <a:solidFill>
                <a:schemeClr val="tx1"/>
              </a:solidFill>
              <a:latin typeface="+mn-lt"/>
            </a:endParaRPr>
          </a:p>
        </p:txBody>
      </p:sp>
      <p:pic>
        <p:nvPicPr>
          <p:cNvPr id="8" name="Content Placeholder 7" descr="Online Learning Services UA Homepage&#10;">
            <a:extLst>
              <a:ext uri="{FF2B5EF4-FFF2-40B4-BE49-F238E27FC236}">
                <a16:creationId xmlns:a16="http://schemas.microsoft.com/office/drawing/2014/main" id="{5D6C0248-79B5-C9C9-C79A-121BF57A832D}"/>
              </a:ext>
            </a:extLst>
          </p:cNvPr>
          <p:cNvPicPr>
            <a:picLocks noGrp="1" noChangeAspect="1"/>
          </p:cNvPicPr>
          <p:nvPr>
            <p:ph sz="half" idx="2"/>
          </p:nvPr>
        </p:nvPicPr>
        <p:blipFill>
          <a:blip r:embed="rId5"/>
          <a:stretch>
            <a:fillRect/>
          </a:stretch>
        </p:blipFill>
        <p:spPr>
          <a:xfrm>
            <a:off x="747339" y="2414462"/>
            <a:ext cx="4505701" cy="2661027"/>
          </a:xfrm>
        </p:spPr>
      </p:pic>
    </p:spTree>
    <p:extLst>
      <p:ext uri="{BB962C8B-B14F-4D97-AF65-F5344CB8AC3E}">
        <p14:creationId xmlns:p14="http://schemas.microsoft.com/office/powerpoint/2010/main" val="437702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79" y="347471"/>
            <a:ext cx="8325612"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2071ED-F34A-185E-4E69-C450BF4B4FD0}"/>
              </a:ext>
            </a:extLst>
          </p:cNvPr>
          <p:cNvSpPr>
            <a:spLocks noGrp="1"/>
          </p:cNvSpPr>
          <p:nvPr>
            <p:ph type="title"/>
          </p:nvPr>
        </p:nvSpPr>
        <p:spPr>
          <a:xfrm>
            <a:off x="628650" y="585216"/>
            <a:ext cx="7886700" cy="1325563"/>
          </a:xfrm>
        </p:spPr>
        <p:txBody>
          <a:bodyPr vert="horz" lIns="91440" tIns="45720" rIns="91440" bIns="45720" rtlCol="0" anchor="ctr">
            <a:normAutofit/>
          </a:bodyPr>
          <a:lstStyle/>
          <a:p>
            <a:r>
              <a:rPr lang="en-US">
                <a:solidFill>
                  <a:schemeClr val="bg1"/>
                </a:solidFill>
                <a:latin typeface="+mj-lt"/>
              </a:rPr>
              <a:t>Brightspace Training</a:t>
            </a:r>
          </a:p>
        </p:txBody>
      </p:sp>
      <p:pic>
        <p:nvPicPr>
          <p:cNvPr id="5" name="Content Placeholder 4">
            <a:extLst>
              <a:ext uri="{FF2B5EF4-FFF2-40B4-BE49-F238E27FC236}">
                <a16:creationId xmlns:a16="http://schemas.microsoft.com/office/drawing/2014/main" id="{83BB8AD4-685A-19DE-4B1A-F86E2D4CAC16}"/>
              </a:ext>
            </a:extLst>
          </p:cNvPr>
          <p:cNvPicPr>
            <a:picLocks noGrp="1" noChangeAspect="1"/>
          </p:cNvPicPr>
          <p:nvPr>
            <p:ph sz="half" idx="2"/>
          </p:nvPr>
        </p:nvPicPr>
        <p:blipFill rotWithShape="1">
          <a:blip r:embed="rId3"/>
          <a:srcRect t="14629" r="3" b="3"/>
          <a:stretch/>
        </p:blipFill>
        <p:spPr>
          <a:xfrm>
            <a:off x="630936" y="2516777"/>
            <a:ext cx="4677156" cy="3660185"/>
          </a:xfrm>
          <a:prstGeom prst="rect">
            <a:avLst/>
          </a:prstGeom>
        </p:spPr>
      </p:pic>
      <p:sp>
        <p:nvSpPr>
          <p:cNvPr id="3" name="Content Placeholder 2">
            <a:extLst>
              <a:ext uri="{FF2B5EF4-FFF2-40B4-BE49-F238E27FC236}">
                <a16:creationId xmlns:a16="http://schemas.microsoft.com/office/drawing/2014/main" id="{77954717-71E8-703B-91B4-3F129D0507E7}"/>
              </a:ext>
            </a:extLst>
          </p:cNvPr>
          <p:cNvSpPr>
            <a:spLocks noGrp="1"/>
          </p:cNvSpPr>
          <p:nvPr>
            <p:ph sz="half" idx="1"/>
          </p:nvPr>
        </p:nvSpPr>
        <p:spPr>
          <a:xfrm>
            <a:off x="5660136" y="2516777"/>
            <a:ext cx="2852928" cy="3660185"/>
          </a:xfrm>
        </p:spPr>
        <p:txBody>
          <a:bodyPr vert="horz" lIns="91440" tIns="45720" rIns="91440" bIns="45720" rtlCol="0" anchor="ctr">
            <a:normAutofit/>
          </a:bodyPr>
          <a:lstStyle/>
          <a:p>
            <a:pPr>
              <a:lnSpc>
                <a:spcPct val="90000"/>
              </a:lnSpc>
            </a:pPr>
            <a:r>
              <a:rPr lang="en-US" sz="1900" dirty="0">
                <a:solidFill>
                  <a:schemeClr val="tx1"/>
                </a:solidFill>
                <a:latin typeface="+mn-lt"/>
              </a:rPr>
              <a:t>Brightspace Level 1 Training:  August 20 and 21, 2025</a:t>
            </a:r>
          </a:p>
          <a:p>
            <a:pPr>
              <a:lnSpc>
                <a:spcPct val="90000"/>
              </a:lnSpc>
            </a:pPr>
            <a:r>
              <a:rPr lang="en-US" sz="1900" dirty="0">
                <a:solidFill>
                  <a:schemeClr val="tx1"/>
                </a:solidFill>
                <a:latin typeface="+mn-lt"/>
              </a:rPr>
              <a:t>Most GTAs will receive Brightspace shells from their department</a:t>
            </a:r>
          </a:p>
          <a:p>
            <a:pPr>
              <a:lnSpc>
                <a:spcPct val="90000"/>
              </a:lnSpc>
            </a:pPr>
            <a:r>
              <a:rPr lang="en-US" sz="1900" dirty="0">
                <a:solidFill>
                  <a:schemeClr val="tx1"/>
                </a:solidFill>
                <a:latin typeface="+mn-lt"/>
              </a:rPr>
              <a:t>Important Brightspace Features for GTAs:</a:t>
            </a:r>
          </a:p>
          <a:p>
            <a:pPr lvl="1"/>
            <a:r>
              <a:rPr lang="en-US" sz="1900" dirty="0">
                <a:solidFill>
                  <a:schemeClr val="tx1"/>
                </a:solidFill>
                <a:latin typeface="+mn-lt"/>
                <a:cs typeface="+mn-cs"/>
              </a:rPr>
              <a:t>Grading </a:t>
            </a:r>
          </a:p>
          <a:p>
            <a:pPr lvl="1"/>
            <a:r>
              <a:rPr lang="en-US" sz="1900" dirty="0">
                <a:solidFill>
                  <a:schemeClr val="tx1"/>
                </a:solidFill>
                <a:latin typeface="+mn-lt"/>
                <a:cs typeface="+mn-cs"/>
              </a:rPr>
              <a:t>Quizzes </a:t>
            </a:r>
          </a:p>
          <a:p>
            <a:pPr lvl="1"/>
            <a:r>
              <a:rPr lang="en-US" sz="1900" dirty="0">
                <a:solidFill>
                  <a:schemeClr val="tx1"/>
                </a:solidFill>
                <a:latin typeface="+mn-lt"/>
                <a:cs typeface="+mn-cs"/>
              </a:rPr>
              <a:t>Announcements</a:t>
            </a:r>
          </a:p>
        </p:txBody>
      </p:sp>
    </p:spTree>
    <p:extLst>
      <p:ext uri="{BB962C8B-B14F-4D97-AF65-F5344CB8AC3E}">
        <p14:creationId xmlns:p14="http://schemas.microsoft.com/office/powerpoint/2010/main" val="3244815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645E9AE-BE40-2614-05EA-4929E804F39A}"/>
              </a:ext>
            </a:extLst>
          </p:cNvPr>
          <p:cNvSpPr>
            <a:spLocks noGrp="1"/>
          </p:cNvSpPr>
          <p:nvPr>
            <p:ph type="title"/>
          </p:nvPr>
        </p:nvSpPr>
        <p:spPr>
          <a:xfrm>
            <a:off x="491503" y="2250003"/>
            <a:ext cx="4964456" cy="1609210"/>
          </a:xfrm>
        </p:spPr>
        <p:txBody>
          <a:bodyPr/>
          <a:lstStyle/>
          <a:p>
            <a:r>
              <a:rPr lang="en-US" dirty="0">
                <a:latin typeface="Calibri" panose="020F0502020204030204" pitchFamily="34" charset="0"/>
                <a:cs typeface="Calibri" panose="020F0502020204030204" pitchFamily="34" charset="0"/>
              </a:rPr>
              <a:t>Principles of Effective Course Delivery</a:t>
            </a:r>
          </a:p>
        </p:txBody>
      </p:sp>
      <p:sp>
        <p:nvSpPr>
          <p:cNvPr id="6" name="Text Placeholder 5">
            <a:extLst>
              <a:ext uri="{FF2B5EF4-FFF2-40B4-BE49-F238E27FC236}">
                <a16:creationId xmlns:a16="http://schemas.microsoft.com/office/drawing/2014/main" id="{1CD6016F-8B87-BC42-7946-0F3CA6AC5B02}"/>
              </a:ext>
            </a:extLst>
          </p:cNvPr>
          <p:cNvSpPr>
            <a:spLocks noGrp="1"/>
          </p:cNvSpPr>
          <p:nvPr>
            <p:ph type="body" idx="1"/>
          </p:nvPr>
        </p:nvSpPr>
        <p:spPr/>
        <p:txBody>
          <a:bodyPr/>
          <a:lstStyle/>
          <a:p>
            <a:endParaRPr lang="en-US"/>
          </a:p>
        </p:txBody>
      </p:sp>
      <p:sp>
        <p:nvSpPr>
          <p:cNvPr id="7" name="Text Placeholder 6">
            <a:extLst>
              <a:ext uri="{FF2B5EF4-FFF2-40B4-BE49-F238E27FC236}">
                <a16:creationId xmlns:a16="http://schemas.microsoft.com/office/drawing/2014/main" id="{E0DBD174-73D2-256E-1692-83FCC347A79D}"/>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429981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05129C4-0307-7167-0289-577012DA33A0}"/>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Be Visible and Accessible in the Classroom</a:t>
            </a:r>
          </a:p>
        </p:txBody>
      </p:sp>
      <p:sp>
        <p:nvSpPr>
          <p:cNvPr id="6" name="Content Placeholder 5">
            <a:extLst>
              <a:ext uri="{FF2B5EF4-FFF2-40B4-BE49-F238E27FC236}">
                <a16:creationId xmlns:a16="http://schemas.microsoft.com/office/drawing/2014/main" id="{46AAB751-5C9D-F0D8-7A31-E2AC10A51F68}"/>
              </a:ext>
            </a:extLst>
          </p:cNvPr>
          <p:cNvSpPr>
            <a:spLocks noGrp="1"/>
          </p:cNvSpPr>
          <p:nvPr>
            <p:ph sz="half" idx="1"/>
          </p:nvPr>
        </p:nvSpPr>
        <p:spPr/>
        <p:txBody>
          <a:bodyPr/>
          <a:lstStyle/>
          <a:p>
            <a:r>
              <a:rPr lang="en-US" dirty="0">
                <a:latin typeface="Calibri" panose="020F0502020204030204" pitchFamily="34" charset="0"/>
                <a:cs typeface="Calibri" panose="020F0502020204030204" pitchFamily="34" charset="0"/>
              </a:rPr>
              <a:t>First day of class introductions/ icebreakers</a:t>
            </a:r>
          </a:p>
          <a:p>
            <a:r>
              <a:rPr lang="en-US" dirty="0">
                <a:latin typeface="Calibri" panose="020F0502020204030204" pitchFamily="34" charset="0"/>
                <a:cs typeface="Calibri" panose="020F0502020204030204" pitchFamily="34" charset="0"/>
              </a:rPr>
              <a:t>Keep in touch with students (e.g., announcements, emails)</a:t>
            </a:r>
          </a:p>
          <a:p>
            <a:r>
              <a:rPr lang="en-US" dirty="0">
                <a:latin typeface="Calibri" panose="020F0502020204030204" pitchFamily="34" charset="0"/>
                <a:cs typeface="Calibri" panose="020F0502020204030204" pitchFamily="34" charset="0"/>
              </a:rPr>
              <a:t>Office hours </a:t>
            </a:r>
          </a:p>
          <a:p>
            <a:endParaRPr lang="en-US" dirty="0">
              <a:latin typeface="Calibri" panose="020F0502020204030204" pitchFamily="34" charset="0"/>
              <a:cs typeface="Calibri" panose="020F0502020204030204" pitchFamily="34" charset="0"/>
            </a:endParaRPr>
          </a:p>
        </p:txBody>
      </p:sp>
      <p:pic>
        <p:nvPicPr>
          <p:cNvPr id="2" name="Content Placeholder 1">
            <a:extLst>
              <a:ext uri="{FF2B5EF4-FFF2-40B4-BE49-F238E27FC236}">
                <a16:creationId xmlns:a16="http://schemas.microsoft.com/office/drawing/2014/main" id="{7DA2D5F9-F5FC-0261-B9D9-E9DF2B5C5677}"/>
              </a:ext>
            </a:extLst>
          </p:cNvPr>
          <p:cNvPicPr>
            <a:picLocks noGrp="1" noChangeAspect="1"/>
          </p:cNvPicPr>
          <p:nvPr>
            <p:ph sz="half" idx="2"/>
          </p:nvPr>
        </p:nvPicPr>
        <p:blipFill>
          <a:blip r:embed="rId3"/>
          <a:stretch>
            <a:fillRect/>
          </a:stretch>
        </p:blipFill>
        <p:spPr>
          <a:xfrm>
            <a:off x="4121426" y="1690689"/>
            <a:ext cx="4666422" cy="3741546"/>
          </a:xfrm>
        </p:spPr>
      </p:pic>
    </p:spTree>
    <p:extLst>
      <p:ext uri="{BB962C8B-B14F-4D97-AF65-F5344CB8AC3E}">
        <p14:creationId xmlns:p14="http://schemas.microsoft.com/office/powerpoint/2010/main" val="1108935815"/>
      </p:ext>
    </p:extLst>
  </p:cSld>
  <p:clrMapOvr>
    <a:masterClrMapping/>
  </p:clrMapOvr>
</p:sld>
</file>

<file path=ppt/theme/theme1.xml><?xml version="1.0" encoding="utf-8"?>
<a:theme xmlns:a="http://schemas.openxmlformats.org/drawingml/2006/main" name="Roo">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03d609c-6264-4012-aff8-4c596c652984" xsi:nil="true"/>
    <lcf76f155ced4ddcb4097134ff3c332f xmlns="77c239fa-f666-4e13-8b68-98dd5c9f3708">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8FBB532FDB69C40A31ECF0E14C71753" ma:contentTypeVersion="19" ma:contentTypeDescription="Create a new document." ma:contentTypeScope="" ma:versionID="0ca5932d1cf969d0bcd9c3d2faa8d0fd">
  <xsd:schema xmlns:xsd="http://www.w3.org/2001/XMLSchema" xmlns:xs="http://www.w3.org/2001/XMLSchema" xmlns:p="http://schemas.microsoft.com/office/2006/metadata/properties" xmlns:ns2="77c239fa-f666-4e13-8b68-98dd5c9f3708" xmlns:ns3="703d609c-6264-4012-aff8-4c596c652984" targetNamespace="http://schemas.microsoft.com/office/2006/metadata/properties" ma:root="true" ma:fieldsID="67e3748c666264e4c01740fece096b1a" ns2:_="" ns3:_="">
    <xsd:import namespace="77c239fa-f666-4e13-8b68-98dd5c9f3708"/>
    <xsd:import namespace="703d609c-6264-4012-aff8-4c596c65298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MediaServiceObjectDetectorVersions" minOccurs="0"/>
                <xsd:element ref="ns2:MediaServiceSearchProperties" minOccurs="0"/>
                <xsd:element ref="ns2:lcf76f155ced4ddcb4097134ff3c332f" minOccurs="0"/>
                <xsd:element ref="ns3:TaxCatchAll"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c239fa-f666-4e13-8b68-98dd5c9f37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29ed93d0-1c55-4ba2-8313-8535d6655d94" ma:termSetId="09814cd3-568e-fe90-9814-8d621ff8fb84" ma:anchorId="fba54fb3-c3e1-fe81-a776-ca4b69148c4d" ma:open="true" ma:isKeyword="false">
      <xsd:complexType>
        <xsd:sequence>
          <xsd:element ref="pc:Terms" minOccurs="0" maxOccurs="1"/>
        </xsd:sequence>
      </xsd:complex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03d609c-6264-4012-aff8-4c596c65298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70bb9379-bca0-4294-a705-0ffcb35de491}" ma:internalName="TaxCatchAll" ma:showField="CatchAllData" ma:web="703d609c-6264-4012-aff8-4c596c6529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B439227-DB6A-454D-B46D-1F9DA3B14CFC}">
  <ds:schemaRefs>
    <ds:schemaRef ds:uri="http://purl.org/dc/dcmitype/"/>
    <ds:schemaRef ds:uri="http://purl.org/dc/terms/"/>
    <ds:schemaRef ds:uri="http://purl.org/dc/elements/1.1/"/>
    <ds:schemaRef ds:uri="http://www.w3.org/XML/1998/namespace"/>
    <ds:schemaRef ds:uri="http://schemas.microsoft.com/office/2006/documentManagement/types"/>
    <ds:schemaRef ds:uri="http://schemas.openxmlformats.org/package/2006/metadata/core-properties"/>
    <ds:schemaRef ds:uri="77c239fa-f666-4e13-8b68-98dd5c9f3708"/>
    <ds:schemaRef ds:uri="http://schemas.microsoft.com/office/infopath/2007/PartnerControls"/>
    <ds:schemaRef ds:uri="703d609c-6264-4012-aff8-4c596c652984"/>
    <ds:schemaRef ds:uri="http://schemas.microsoft.com/office/2006/metadata/properties"/>
  </ds:schemaRefs>
</ds:datastoreItem>
</file>

<file path=customXml/itemProps2.xml><?xml version="1.0" encoding="utf-8"?>
<ds:datastoreItem xmlns:ds="http://schemas.openxmlformats.org/officeDocument/2006/customXml" ds:itemID="{D00A1557-B744-4C07-8FC4-21FAC646D817}">
  <ds:schemaRefs>
    <ds:schemaRef ds:uri="703d609c-6264-4012-aff8-4c596c652984"/>
    <ds:schemaRef ds:uri="77c239fa-f666-4e13-8b68-98dd5c9f370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9A2736F-1D87-4E77-AF82-860B2990A0E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10210</TotalTime>
  <Words>4571</Words>
  <Application>Microsoft Office PowerPoint</Application>
  <PresentationFormat>On-screen Show (4:3)</PresentationFormat>
  <Paragraphs>207</Paragraphs>
  <Slides>23</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Cambria</vt:lpstr>
      <vt:lpstr>Courier New</vt:lpstr>
      <vt:lpstr>Georgia</vt:lpstr>
      <vt:lpstr>Impact</vt:lpstr>
      <vt:lpstr>Roo</vt:lpstr>
      <vt:lpstr>PowerPoint Presentation</vt:lpstr>
      <vt:lpstr>Quick Introductions</vt:lpstr>
      <vt:lpstr>Preview</vt:lpstr>
      <vt:lpstr>Institute for Teaching, Learning and assessment (ITLA)</vt:lpstr>
      <vt:lpstr>Teaching and Senate Bill 1</vt:lpstr>
      <vt:lpstr>Online Learning Services</vt:lpstr>
      <vt:lpstr>Brightspace Training</vt:lpstr>
      <vt:lpstr>Principles of Effective Course Delivery</vt:lpstr>
      <vt:lpstr>Be Visible and Accessible in the Classroom</vt:lpstr>
      <vt:lpstr>Use Inclusive Teaching Practices</vt:lpstr>
      <vt:lpstr>Commit to Active Instruction</vt:lpstr>
      <vt:lpstr>Provide Quality Feedback</vt:lpstr>
      <vt:lpstr>AI Challenges </vt:lpstr>
      <vt:lpstr>Managing Difficult Students and Student Challenges  as a GTA </vt:lpstr>
      <vt:lpstr>Case Study 1: Melissa </vt:lpstr>
      <vt:lpstr>Tips you can use for Melissa</vt:lpstr>
      <vt:lpstr>Case Study 2: TJ </vt:lpstr>
      <vt:lpstr>Tips you can use for TJ</vt:lpstr>
      <vt:lpstr>Case Study 3: Allison</vt:lpstr>
      <vt:lpstr>Key Takeaways </vt:lpstr>
      <vt:lpstr>Developing Positive  Faculty Advisor-GTA Relationships </vt:lpstr>
      <vt:lpstr>Work-Life Balance as a GTA</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Blair</dc:creator>
  <cp:lastModifiedBy>Heather Blake</cp:lastModifiedBy>
  <cp:revision>91</cp:revision>
  <dcterms:created xsi:type="dcterms:W3CDTF">2020-01-21T19:42:16Z</dcterms:created>
  <dcterms:modified xsi:type="dcterms:W3CDTF">2025-08-21T13:13:26Z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0x01010038FBB532FDB69C40A31ECF0E14C71753</vt:lpwstr>
  </property>
  <property fmtid="{D5CDD505-2E9C-101B-9397-08002B2CF9AE}" pid="3" name="MediaServiceImageTags">
    <vt:lpwstr/>
  </property>
</Properties>
</file>